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41"/>
  </p:notesMasterIdLst>
  <p:sldIdLst>
    <p:sldId id="317" r:id="rId2"/>
    <p:sldId id="300" r:id="rId3"/>
    <p:sldId id="316" r:id="rId4"/>
    <p:sldId id="259" r:id="rId5"/>
    <p:sldId id="292" r:id="rId6"/>
    <p:sldId id="307" r:id="rId7"/>
    <p:sldId id="302" r:id="rId8"/>
    <p:sldId id="308" r:id="rId9"/>
    <p:sldId id="305" r:id="rId10"/>
    <p:sldId id="306" r:id="rId11"/>
    <p:sldId id="293" r:id="rId12"/>
    <p:sldId id="309" r:id="rId13"/>
    <p:sldId id="310" r:id="rId14"/>
    <p:sldId id="311" r:id="rId15"/>
    <p:sldId id="312" r:id="rId16"/>
    <p:sldId id="313" r:id="rId17"/>
    <p:sldId id="315" r:id="rId18"/>
    <p:sldId id="344" r:id="rId19"/>
    <p:sldId id="345" r:id="rId20"/>
    <p:sldId id="346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9" r:id="rId31"/>
    <p:sldId id="358" r:id="rId32"/>
    <p:sldId id="360" r:id="rId33"/>
    <p:sldId id="361" r:id="rId34"/>
    <p:sldId id="362" r:id="rId35"/>
    <p:sldId id="364" r:id="rId36"/>
    <p:sldId id="365" r:id="rId37"/>
    <p:sldId id="366" r:id="rId38"/>
    <p:sldId id="367" r:id="rId39"/>
    <p:sldId id="36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79A02-692B-4299-87F9-5ECB3B5E078A}" type="doc">
      <dgm:prSet loTypeId="urn:microsoft.com/office/officeart/2008/layout/AccentedPicture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767C43-33F7-4F38-9A96-D6F808F4E603}">
      <dgm:prSet phldrT="[Text]"/>
      <dgm:spPr/>
      <dgm:t>
        <a:bodyPr/>
        <a:lstStyle/>
        <a:p>
          <a:pPr algn="ctr"/>
          <a:r>
            <a:rPr lang="en-US" b="1" dirty="0" err="1"/>
            <a:t>Modelo</a:t>
          </a:r>
          <a:r>
            <a:rPr lang="en-US" b="1" dirty="0"/>
            <a:t>/</a:t>
          </a:r>
          <a:r>
            <a:rPr lang="en-US" b="1" dirty="0" err="1"/>
            <a:t>Función</a:t>
          </a:r>
          <a:r>
            <a:rPr lang="en-US" b="1" dirty="0"/>
            <a:t> </a:t>
          </a:r>
          <a:r>
            <a:rPr lang="en-US" b="1" dirty="0" err="1"/>
            <a:t>matemática</a:t>
          </a:r>
          <a:endParaRPr lang="en-US" b="1" dirty="0"/>
        </a:p>
      </dgm:t>
    </dgm:pt>
    <dgm:pt modelId="{DA0AC4B7-4D7D-4ECB-B140-99C740818D42}" type="parTrans" cxnId="{11EB4EB8-491B-4889-94E9-A771E9E6FE33}">
      <dgm:prSet/>
      <dgm:spPr/>
      <dgm:t>
        <a:bodyPr/>
        <a:lstStyle/>
        <a:p>
          <a:endParaRPr lang="en-US"/>
        </a:p>
      </dgm:t>
    </dgm:pt>
    <dgm:pt modelId="{411C91DB-B5EA-4A18-B4A3-4AD46A521F07}" type="sibTrans" cxnId="{11EB4EB8-491B-4889-94E9-A771E9E6FE33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gm:spPr>
      <dgm:t>
        <a:bodyPr/>
        <a:lstStyle/>
        <a:p>
          <a:endParaRPr lang="en-US"/>
        </a:p>
      </dgm:t>
    </dgm:pt>
    <dgm:pt modelId="{75CC9A8E-3F32-4616-A53F-88B9EC51520A}" type="pres">
      <dgm:prSet presAssocID="{34379A02-692B-4299-87F9-5ECB3B5E078A}" presName="Name0" presStyleCnt="0">
        <dgm:presLayoutVars>
          <dgm:dir/>
        </dgm:presLayoutVars>
      </dgm:prSet>
      <dgm:spPr/>
    </dgm:pt>
    <dgm:pt modelId="{4A405FE4-47AA-40AE-94DE-32B7C1671148}" type="pres">
      <dgm:prSet presAssocID="{411C91DB-B5EA-4A18-B4A3-4AD46A521F07}" presName="picture_1" presStyleLbl="bgImgPlace1" presStyleIdx="0" presStyleCnt="1"/>
      <dgm:spPr/>
    </dgm:pt>
    <dgm:pt modelId="{5ECC1AFF-8668-4C36-B8DC-DB32023FB10E}" type="pres">
      <dgm:prSet presAssocID="{1B767C43-33F7-4F38-9A96-D6F808F4E603}" presName="text_1" presStyleLbl="node1" presStyleIdx="0" presStyleCnt="0" custScaleY="28454" custLinFactNeighborX="9740" custLinFactNeighborY="-33187">
        <dgm:presLayoutVars>
          <dgm:bulletEnabled val="1"/>
        </dgm:presLayoutVars>
      </dgm:prSet>
      <dgm:spPr/>
    </dgm:pt>
    <dgm:pt modelId="{9950114C-A378-40DC-9892-A4F7A3F9EDA9}" type="pres">
      <dgm:prSet presAssocID="{34379A02-692B-4299-87F9-5ECB3B5E078A}" presName="maxNode" presStyleCnt="0"/>
      <dgm:spPr/>
    </dgm:pt>
    <dgm:pt modelId="{3DAD617C-EF8D-424F-B6ED-E00B0F6D906B}" type="pres">
      <dgm:prSet presAssocID="{34379A02-692B-4299-87F9-5ECB3B5E078A}" presName="Name33" presStyleCnt="0"/>
      <dgm:spPr/>
    </dgm:pt>
  </dgm:ptLst>
  <dgm:cxnLst>
    <dgm:cxn modelId="{B22F3E3A-D06E-4A66-82DD-0BD7433FCB8D}" type="presOf" srcId="{34379A02-692B-4299-87F9-5ECB3B5E078A}" destId="{75CC9A8E-3F32-4616-A53F-88B9EC51520A}" srcOrd="0" destOrd="0" presId="urn:microsoft.com/office/officeart/2008/layout/AccentedPicture"/>
    <dgm:cxn modelId="{11EB4EB8-491B-4889-94E9-A771E9E6FE33}" srcId="{34379A02-692B-4299-87F9-5ECB3B5E078A}" destId="{1B767C43-33F7-4F38-9A96-D6F808F4E603}" srcOrd="0" destOrd="0" parTransId="{DA0AC4B7-4D7D-4ECB-B140-99C740818D42}" sibTransId="{411C91DB-B5EA-4A18-B4A3-4AD46A521F07}"/>
    <dgm:cxn modelId="{655118E6-6A42-467D-BE08-2EC15632162E}" type="presOf" srcId="{1B767C43-33F7-4F38-9A96-D6F808F4E603}" destId="{5ECC1AFF-8668-4C36-B8DC-DB32023FB10E}" srcOrd="0" destOrd="0" presId="urn:microsoft.com/office/officeart/2008/layout/AccentedPicture"/>
    <dgm:cxn modelId="{1FEA32F2-D1B6-47C7-8587-D1FDC42988CB}" type="presOf" srcId="{411C91DB-B5EA-4A18-B4A3-4AD46A521F07}" destId="{4A405FE4-47AA-40AE-94DE-32B7C1671148}" srcOrd="0" destOrd="0" presId="urn:microsoft.com/office/officeart/2008/layout/AccentedPicture"/>
    <dgm:cxn modelId="{0B2928DD-45B7-4424-80C2-A5C3E0030021}" type="presParOf" srcId="{75CC9A8E-3F32-4616-A53F-88B9EC51520A}" destId="{4A405FE4-47AA-40AE-94DE-32B7C1671148}" srcOrd="0" destOrd="0" presId="urn:microsoft.com/office/officeart/2008/layout/AccentedPicture"/>
    <dgm:cxn modelId="{BEE0BDF8-D3B2-4E8C-B8E1-A17563F8E57D}" type="presParOf" srcId="{75CC9A8E-3F32-4616-A53F-88B9EC51520A}" destId="{5ECC1AFF-8668-4C36-B8DC-DB32023FB10E}" srcOrd="1" destOrd="0" presId="urn:microsoft.com/office/officeart/2008/layout/AccentedPicture"/>
    <dgm:cxn modelId="{4740D938-DBAC-48B1-B097-5278A30A4AC3}" type="presParOf" srcId="{75CC9A8E-3F32-4616-A53F-88B9EC51520A}" destId="{9950114C-A378-40DC-9892-A4F7A3F9EDA9}" srcOrd="2" destOrd="0" presId="urn:microsoft.com/office/officeart/2008/layout/AccentedPicture"/>
    <dgm:cxn modelId="{4117C91A-9C8E-4171-8F55-98095FBD1535}" type="presParOf" srcId="{9950114C-A378-40DC-9892-A4F7A3F9EDA9}" destId="{3DAD617C-EF8D-424F-B6ED-E00B0F6D906B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63559-B946-4929-AB69-F1A6721820C1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FD93DC-1368-44A6-A34D-27CF3910D2B5}">
      <dgm:prSet phldrT="[Text]"/>
      <dgm:spPr/>
      <dgm:t>
        <a:bodyPr/>
        <a:lstStyle/>
        <a:p>
          <a:r>
            <a:rPr lang="en-US" dirty="0"/>
            <a:t>Variables</a:t>
          </a:r>
        </a:p>
      </dgm:t>
    </dgm:pt>
    <dgm:pt modelId="{5698FA35-3011-444C-B7AC-7CCF78513210}" type="parTrans" cxnId="{9023BC1D-99C7-4A5D-AE0F-C0D25B3B2BE0}">
      <dgm:prSet/>
      <dgm:spPr/>
      <dgm:t>
        <a:bodyPr/>
        <a:lstStyle/>
        <a:p>
          <a:endParaRPr lang="en-US"/>
        </a:p>
      </dgm:t>
    </dgm:pt>
    <dgm:pt modelId="{862B40F0-406C-455D-AA81-D35A16B8B181}" type="sibTrans" cxnId="{9023BC1D-99C7-4A5D-AE0F-C0D25B3B2BE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4B23527-4F27-4B04-9650-ED64EAE2505B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44B23527-4F27-4B04-9650-ED64EAE2505B}">
          <dgm:prSet phldrT="[Text]"/>
          <dgm:spPr/>
          <dgm:t>
            <a:bodyPr/>
            <a:lstStyle/>
            <a:p>
              <a:r>
                <a:rPr lang="es-MX" b="0" i="0">
                  <a:latin typeface="Cambria Math" panose="02040503050406030204" pitchFamily="18" charset="0"/>
                </a:rPr>
                <a:t>𝑥_1</a:t>
              </a:r>
              <a:endParaRPr lang="en-US" dirty="0"/>
            </a:p>
          </dgm:t>
        </dgm:pt>
      </mc:Fallback>
    </mc:AlternateContent>
    <dgm:pt modelId="{7ACFD274-288D-40FD-BAEB-01F6EFB7A5EB}" type="parTrans" cxnId="{3921FF7E-ABFA-4FE3-92B4-C6FCE6573E05}">
      <dgm:prSet/>
      <dgm:spPr/>
      <dgm:t>
        <a:bodyPr/>
        <a:lstStyle/>
        <a:p>
          <a:endParaRPr lang="en-US"/>
        </a:p>
      </dgm:t>
    </dgm:pt>
    <dgm:pt modelId="{7A676EFC-345F-4EF4-B17D-2B10E3084F18}" type="sibTrans" cxnId="{3921FF7E-ABFA-4FE3-92B4-C6FCE6573E0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A72725C-6405-4D7E-90DA-5D64F1E7D810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8A72725C-6405-4D7E-90DA-5D64F1E7D810}">
          <dgm:prSet phldrT="[Text]"/>
          <dgm:spPr/>
          <dgm:t>
            <a:bodyPr/>
            <a:lstStyle/>
            <a:p>
              <a:r>
                <a:rPr lang="es-MX" b="0" i="0">
                  <a:latin typeface="Cambria Math" panose="02040503050406030204" pitchFamily="18" charset="0"/>
                </a:rPr>
                <a:t>𝑥_2</a:t>
              </a:r>
              <a:endParaRPr lang="en-US" dirty="0"/>
            </a:p>
          </dgm:t>
        </dgm:pt>
      </mc:Fallback>
    </mc:AlternateContent>
    <dgm:pt modelId="{B07AC676-365A-4429-BEEA-4CDDA1B2C516}" type="parTrans" cxnId="{841B7795-D409-4A49-AD9C-104ABD3E3517}">
      <dgm:prSet/>
      <dgm:spPr/>
      <dgm:t>
        <a:bodyPr/>
        <a:lstStyle/>
        <a:p>
          <a:endParaRPr lang="en-US"/>
        </a:p>
      </dgm:t>
    </dgm:pt>
    <dgm:pt modelId="{622BE6E2-28A5-407E-92B0-08176507DC85}" type="sibTrans" cxnId="{841B7795-D409-4A49-AD9C-104ABD3E351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6CA5852-A304-470E-AA95-AD53F3E6928E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06CA5852-A304-470E-AA95-AD53F3E6928E}">
          <dgm:prSet phldrT="[Text]"/>
          <dgm:spPr/>
          <dgm:t>
            <a:bodyPr/>
            <a:lstStyle/>
            <a:p>
              <a:r>
                <a:rPr lang="es-MX" b="0" i="0">
                  <a:latin typeface="Cambria Math" panose="02040503050406030204" pitchFamily="18" charset="0"/>
                </a:rPr>
                <a:t>𝑥_𝑛</a:t>
              </a:r>
              <a:endParaRPr lang="en-US" dirty="0"/>
            </a:p>
          </dgm:t>
        </dgm:pt>
      </mc:Fallback>
    </mc:AlternateContent>
    <dgm:pt modelId="{D317B7EB-B017-47BE-897B-28CFAFAB0031}" type="parTrans" cxnId="{C257DEDD-A9FD-446F-8C9C-FEB7CD5C2624}">
      <dgm:prSet/>
      <dgm:spPr/>
      <dgm:t>
        <a:bodyPr/>
        <a:lstStyle/>
        <a:p>
          <a:endParaRPr lang="en-US"/>
        </a:p>
      </dgm:t>
    </dgm:pt>
    <dgm:pt modelId="{B397F91F-F076-47F0-9DBC-51C2881CCEBC}" type="sibTrans" cxnId="{C257DEDD-A9FD-446F-8C9C-FEB7CD5C2624}">
      <dgm:prSet/>
      <dgm:spPr/>
      <dgm:t>
        <a:bodyPr/>
        <a:lstStyle/>
        <a:p>
          <a:endParaRPr lang="en-US"/>
        </a:p>
      </dgm:t>
    </dgm:pt>
    <dgm:pt modelId="{D7573A83-4DBE-4209-9CF3-B822400CBE8B}" type="pres">
      <dgm:prSet presAssocID="{CEC63559-B946-4929-AB69-F1A6721820C1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247D32CB-6845-4B86-AEC1-41155AD9CCC6}" type="pres">
      <dgm:prSet presAssocID="{CEFD93DC-1368-44A6-A34D-27CF3910D2B5}" presName="Parent" presStyleLbl="node1" presStyleIdx="0" presStyleCnt="2">
        <dgm:presLayoutVars>
          <dgm:chMax val="4"/>
          <dgm:chPref val="3"/>
        </dgm:presLayoutVars>
      </dgm:prSet>
      <dgm:spPr/>
    </dgm:pt>
    <dgm:pt modelId="{73A7A0D5-33BE-4A1D-9F4E-FD0B0AE4BF6F}" type="pres">
      <dgm:prSet presAssocID="{44B23527-4F27-4B04-9650-ED64EAE2505B}" presName="Accent" presStyleLbl="node1" presStyleIdx="1" presStyleCnt="2"/>
      <dgm:spPr/>
    </dgm:pt>
    <dgm:pt modelId="{4FF441BA-621F-4EB6-B680-CDC0F42DB15C}" type="pres">
      <dgm:prSet presAssocID="{44B23527-4F27-4B04-9650-ED64EAE2505B}" presName="Image1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</dgm:spPr>
    </dgm:pt>
    <dgm:pt modelId="{6B59491A-0BEE-4009-8F1D-966D3457D56A}" type="pres">
      <dgm:prSet presAssocID="{44B23527-4F27-4B04-9650-ED64EAE2505B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1AC8774-83D2-45E0-A770-954C3DA6CFB3}" type="pres">
      <dgm:prSet presAssocID="{8A72725C-6405-4D7E-90DA-5D64F1E7D810}" presName="Image2" presStyleCnt="0"/>
      <dgm:spPr/>
    </dgm:pt>
    <dgm:pt modelId="{1F800082-5AEF-44D7-AB34-FDF81E9E05CA}" type="pres">
      <dgm:prSet presAssocID="{8A72725C-6405-4D7E-90DA-5D64F1E7D810}" presName="Imag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</dgm:spPr>
    </dgm:pt>
    <dgm:pt modelId="{69CF04BD-A19F-4C57-B3A7-D918A2694E0E}" type="pres">
      <dgm:prSet presAssocID="{8A72725C-6405-4D7E-90DA-5D64F1E7D810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FE191D4-03E5-4E07-95DB-12D7829C7D48}" type="pres">
      <dgm:prSet presAssocID="{06CA5852-A304-470E-AA95-AD53F3E6928E}" presName="Image3" presStyleCnt="0"/>
      <dgm:spPr/>
    </dgm:pt>
    <dgm:pt modelId="{D15E4046-2F02-4DEF-95FA-0AAA13FEA233}" type="pres">
      <dgm:prSet presAssocID="{06CA5852-A304-470E-AA95-AD53F3E6928E}" presName="Imag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  <dgm:pt modelId="{75A58412-2851-45B0-B218-9A330E32BE6E}" type="pres">
      <dgm:prSet presAssocID="{06CA5852-A304-470E-AA95-AD53F3E6928E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62ED12-6DE1-49E5-B88E-F69DFB07561F}" type="presOf" srcId="{06CA5852-A304-470E-AA95-AD53F3E6928E}" destId="{75A58412-2851-45B0-B218-9A330E32BE6E}" srcOrd="0" destOrd="0" presId="urn:microsoft.com/office/officeart/2011/layout/RadialPictureList"/>
    <dgm:cxn modelId="{CFA26219-DA01-45D7-837A-CD4791D2A009}" type="presOf" srcId="{CEFD93DC-1368-44A6-A34D-27CF3910D2B5}" destId="{247D32CB-6845-4B86-AEC1-41155AD9CCC6}" srcOrd="0" destOrd="0" presId="urn:microsoft.com/office/officeart/2011/layout/RadialPictureList"/>
    <dgm:cxn modelId="{9023BC1D-99C7-4A5D-AE0F-C0D25B3B2BE0}" srcId="{CEC63559-B946-4929-AB69-F1A6721820C1}" destId="{CEFD93DC-1368-44A6-A34D-27CF3910D2B5}" srcOrd="0" destOrd="0" parTransId="{5698FA35-3011-444C-B7AC-7CCF78513210}" sibTransId="{862B40F0-406C-455D-AA81-D35A16B8B181}"/>
    <dgm:cxn modelId="{C8C1E255-8A9D-46DB-939E-5236708E6764}" type="presOf" srcId="{44B23527-4F27-4B04-9650-ED64EAE2505B}" destId="{6B59491A-0BEE-4009-8F1D-966D3457D56A}" srcOrd="0" destOrd="0" presId="urn:microsoft.com/office/officeart/2011/layout/RadialPictureList"/>
    <dgm:cxn modelId="{3921FF7E-ABFA-4FE3-92B4-C6FCE6573E05}" srcId="{CEFD93DC-1368-44A6-A34D-27CF3910D2B5}" destId="{44B23527-4F27-4B04-9650-ED64EAE2505B}" srcOrd="0" destOrd="0" parTransId="{7ACFD274-288D-40FD-BAEB-01F6EFB7A5EB}" sibTransId="{7A676EFC-345F-4EF4-B17D-2B10E3084F18}"/>
    <dgm:cxn modelId="{841B7795-D409-4A49-AD9C-104ABD3E3517}" srcId="{CEFD93DC-1368-44A6-A34D-27CF3910D2B5}" destId="{8A72725C-6405-4D7E-90DA-5D64F1E7D810}" srcOrd="1" destOrd="0" parTransId="{B07AC676-365A-4429-BEEA-4CDDA1B2C516}" sibTransId="{622BE6E2-28A5-407E-92B0-08176507DC85}"/>
    <dgm:cxn modelId="{A7CBF8BC-517F-43DF-8F8B-18E498074EC1}" type="presOf" srcId="{8A72725C-6405-4D7E-90DA-5D64F1E7D810}" destId="{69CF04BD-A19F-4C57-B3A7-D918A2694E0E}" srcOrd="0" destOrd="0" presId="urn:microsoft.com/office/officeart/2011/layout/RadialPictureList"/>
    <dgm:cxn modelId="{C0A1ECDC-ED3A-4211-9DF1-7F828011FD5B}" type="presOf" srcId="{CEC63559-B946-4929-AB69-F1A6721820C1}" destId="{D7573A83-4DBE-4209-9CF3-B822400CBE8B}" srcOrd="0" destOrd="0" presId="urn:microsoft.com/office/officeart/2011/layout/RadialPictureList"/>
    <dgm:cxn modelId="{C257DEDD-A9FD-446F-8C9C-FEB7CD5C2624}" srcId="{CEFD93DC-1368-44A6-A34D-27CF3910D2B5}" destId="{06CA5852-A304-470E-AA95-AD53F3E6928E}" srcOrd="2" destOrd="0" parTransId="{D317B7EB-B017-47BE-897B-28CFAFAB0031}" sibTransId="{B397F91F-F076-47F0-9DBC-51C2881CCEBC}"/>
    <dgm:cxn modelId="{AC00C391-7BA3-40A1-8500-CCE0725BDA3A}" type="presParOf" srcId="{D7573A83-4DBE-4209-9CF3-B822400CBE8B}" destId="{247D32CB-6845-4B86-AEC1-41155AD9CCC6}" srcOrd="0" destOrd="0" presId="urn:microsoft.com/office/officeart/2011/layout/RadialPictureList"/>
    <dgm:cxn modelId="{33AD225D-8A76-4C94-B338-75F6B8374B63}" type="presParOf" srcId="{D7573A83-4DBE-4209-9CF3-B822400CBE8B}" destId="{73A7A0D5-33BE-4A1D-9F4E-FD0B0AE4BF6F}" srcOrd="1" destOrd="0" presId="urn:microsoft.com/office/officeart/2011/layout/RadialPictureList"/>
    <dgm:cxn modelId="{BA00342C-BB69-4018-B745-5C6CFDAE377B}" type="presParOf" srcId="{D7573A83-4DBE-4209-9CF3-B822400CBE8B}" destId="{4FF441BA-621F-4EB6-B680-CDC0F42DB15C}" srcOrd="2" destOrd="0" presId="urn:microsoft.com/office/officeart/2011/layout/RadialPictureList"/>
    <dgm:cxn modelId="{EAC64920-A256-4549-8773-77E96812CB9A}" type="presParOf" srcId="{D7573A83-4DBE-4209-9CF3-B822400CBE8B}" destId="{6B59491A-0BEE-4009-8F1D-966D3457D56A}" srcOrd="3" destOrd="0" presId="urn:microsoft.com/office/officeart/2011/layout/RadialPictureList"/>
    <dgm:cxn modelId="{6693A0B9-89FB-41C9-A94F-9E7BB0118D75}" type="presParOf" srcId="{D7573A83-4DBE-4209-9CF3-B822400CBE8B}" destId="{C1AC8774-83D2-45E0-A770-954C3DA6CFB3}" srcOrd="4" destOrd="0" presId="urn:microsoft.com/office/officeart/2011/layout/RadialPictureList"/>
    <dgm:cxn modelId="{A105E21A-EAB7-44C5-8F5F-2994A17DC8DC}" type="presParOf" srcId="{C1AC8774-83D2-45E0-A770-954C3DA6CFB3}" destId="{1F800082-5AEF-44D7-AB34-FDF81E9E05CA}" srcOrd="0" destOrd="0" presId="urn:microsoft.com/office/officeart/2011/layout/RadialPictureList"/>
    <dgm:cxn modelId="{82274AEC-E0F4-4687-B639-8631B42DCD56}" type="presParOf" srcId="{D7573A83-4DBE-4209-9CF3-B822400CBE8B}" destId="{69CF04BD-A19F-4C57-B3A7-D918A2694E0E}" srcOrd="5" destOrd="0" presId="urn:microsoft.com/office/officeart/2011/layout/RadialPictureList"/>
    <dgm:cxn modelId="{F4D6EBF7-BCA5-48EA-9DF3-BB4A7F5F47FD}" type="presParOf" srcId="{D7573A83-4DBE-4209-9CF3-B822400CBE8B}" destId="{CFE191D4-03E5-4E07-95DB-12D7829C7D48}" srcOrd="6" destOrd="0" presId="urn:microsoft.com/office/officeart/2011/layout/RadialPictureList"/>
    <dgm:cxn modelId="{7216D1A1-9B93-49E1-A0F2-70C382956150}" type="presParOf" srcId="{CFE191D4-03E5-4E07-95DB-12D7829C7D48}" destId="{D15E4046-2F02-4DEF-95FA-0AAA13FEA233}" srcOrd="0" destOrd="0" presId="urn:microsoft.com/office/officeart/2011/layout/RadialPictureList"/>
    <dgm:cxn modelId="{94E3DC69-EE8E-442A-A765-C5EA0897B155}" type="presParOf" srcId="{D7573A83-4DBE-4209-9CF3-B822400CBE8B}" destId="{75A58412-2851-45B0-B218-9A330E32BE6E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C63559-B946-4929-AB69-F1A6721820C1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FD93DC-1368-44A6-A34D-27CF3910D2B5}">
      <dgm:prSet phldrT="[Text]"/>
      <dgm:spPr/>
      <dgm:t>
        <a:bodyPr/>
        <a:lstStyle/>
        <a:p>
          <a:r>
            <a:rPr lang="en-US" dirty="0"/>
            <a:t>Variables</a:t>
          </a:r>
        </a:p>
      </dgm:t>
    </dgm:pt>
    <dgm:pt modelId="{5698FA35-3011-444C-B7AC-7CCF78513210}" type="parTrans" cxnId="{9023BC1D-99C7-4A5D-AE0F-C0D25B3B2BE0}">
      <dgm:prSet/>
      <dgm:spPr/>
      <dgm:t>
        <a:bodyPr/>
        <a:lstStyle/>
        <a:p>
          <a:endParaRPr lang="en-US"/>
        </a:p>
      </dgm:t>
    </dgm:pt>
    <dgm:pt modelId="{862B40F0-406C-455D-AA81-D35A16B8B181}" type="sibTrans" cxnId="{9023BC1D-99C7-4A5D-AE0F-C0D25B3B2BE0}">
      <dgm:prSet/>
      <dgm:spPr/>
      <dgm:t>
        <a:bodyPr/>
        <a:lstStyle/>
        <a:p>
          <a:endParaRPr lang="en-US"/>
        </a:p>
      </dgm:t>
    </dgm:pt>
    <dgm:pt modelId="{44B23527-4F27-4B04-9650-ED64EAE2505B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7ACFD274-288D-40FD-BAEB-01F6EFB7A5EB}" type="parTrans" cxnId="{3921FF7E-ABFA-4FE3-92B4-C6FCE6573E05}">
      <dgm:prSet/>
      <dgm:spPr/>
      <dgm:t>
        <a:bodyPr/>
        <a:lstStyle/>
        <a:p>
          <a:endParaRPr lang="en-US"/>
        </a:p>
      </dgm:t>
    </dgm:pt>
    <dgm:pt modelId="{7A676EFC-345F-4EF4-B17D-2B10E3084F18}" type="sibTrans" cxnId="{3921FF7E-ABFA-4FE3-92B4-C6FCE6573E05}">
      <dgm:prSet/>
      <dgm:spPr/>
      <dgm:t>
        <a:bodyPr/>
        <a:lstStyle/>
        <a:p>
          <a:endParaRPr lang="en-US"/>
        </a:p>
      </dgm:t>
    </dgm:pt>
    <dgm:pt modelId="{8A72725C-6405-4D7E-90DA-5D64F1E7D810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B07AC676-365A-4429-BEEA-4CDDA1B2C516}" type="parTrans" cxnId="{841B7795-D409-4A49-AD9C-104ABD3E3517}">
      <dgm:prSet/>
      <dgm:spPr/>
      <dgm:t>
        <a:bodyPr/>
        <a:lstStyle/>
        <a:p>
          <a:endParaRPr lang="en-US"/>
        </a:p>
      </dgm:t>
    </dgm:pt>
    <dgm:pt modelId="{622BE6E2-28A5-407E-92B0-08176507DC85}" type="sibTrans" cxnId="{841B7795-D409-4A49-AD9C-104ABD3E3517}">
      <dgm:prSet/>
      <dgm:spPr/>
      <dgm:t>
        <a:bodyPr/>
        <a:lstStyle/>
        <a:p>
          <a:endParaRPr lang="en-US"/>
        </a:p>
      </dgm:t>
    </dgm:pt>
    <dgm:pt modelId="{06CA5852-A304-470E-AA95-AD53F3E6928E}">
      <dgm:prSet phldrT="[Text]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D317B7EB-B017-47BE-897B-28CFAFAB0031}" type="parTrans" cxnId="{C257DEDD-A9FD-446F-8C9C-FEB7CD5C2624}">
      <dgm:prSet/>
      <dgm:spPr/>
      <dgm:t>
        <a:bodyPr/>
        <a:lstStyle/>
        <a:p>
          <a:endParaRPr lang="en-US"/>
        </a:p>
      </dgm:t>
    </dgm:pt>
    <dgm:pt modelId="{B397F91F-F076-47F0-9DBC-51C2881CCEBC}" type="sibTrans" cxnId="{C257DEDD-A9FD-446F-8C9C-FEB7CD5C2624}">
      <dgm:prSet/>
      <dgm:spPr/>
      <dgm:t>
        <a:bodyPr/>
        <a:lstStyle/>
        <a:p>
          <a:endParaRPr lang="en-US"/>
        </a:p>
      </dgm:t>
    </dgm:pt>
    <dgm:pt modelId="{D7573A83-4DBE-4209-9CF3-B822400CBE8B}" type="pres">
      <dgm:prSet presAssocID="{CEC63559-B946-4929-AB69-F1A6721820C1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247D32CB-6845-4B86-AEC1-41155AD9CCC6}" type="pres">
      <dgm:prSet presAssocID="{CEFD93DC-1368-44A6-A34D-27CF3910D2B5}" presName="Parent" presStyleLbl="node1" presStyleIdx="0" presStyleCnt="2">
        <dgm:presLayoutVars>
          <dgm:chMax val="4"/>
          <dgm:chPref val="3"/>
        </dgm:presLayoutVars>
      </dgm:prSet>
      <dgm:spPr/>
    </dgm:pt>
    <dgm:pt modelId="{73A7A0D5-33BE-4A1D-9F4E-FD0B0AE4BF6F}" type="pres">
      <dgm:prSet presAssocID="{44B23527-4F27-4B04-9650-ED64EAE2505B}" presName="Accent" presStyleLbl="node1" presStyleIdx="1" presStyleCnt="2"/>
      <dgm:spPr/>
    </dgm:pt>
    <dgm:pt modelId="{4FF441BA-621F-4EB6-B680-CDC0F42DB15C}" type="pres">
      <dgm:prSet presAssocID="{44B23527-4F27-4B04-9650-ED64EAE2505B}" presName="Image1" presStyleLbl="fgImgPlace1" presStyleIdx="0" presStyleCnt="3"/>
      <dgm:spPr>
        <a:blipFill rotWithShape="1">
          <a:blip xmlns:r="http://schemas.openxmlformats.org/officeDocument/2006/relationships" r:embed="rId4"/>
          <a:srcRect/>
          <a:stretch>
            <a:fillRect l="-19000" r="-19000"/>
          </a:stretch>
        </a:blipFill>
      </dgm:spPr>
    </dgm:pt>
    <dgm:pt modelId="{6B59491A-0BEE-4009-8F1D-966D3457D56A}" type="pres">
      <dgm:prSet presAssocID="{44B23527-4F27-4B04-9650-ED64EAE2505B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1AC8774-83D2-45E0-A770-954C3DA6CFB3}" type="pres">
      <dgm:prSet presAssocID="{8A72725C-6405-4D7E-90DA-5D64F1E7D810}" presName="Image2" presStyleCnt="0"/>
      <dgm:spPr/>
    </dgm:pt>
    <dgm:pt modelId="{1F800082-5AEF-44D7-AB34-FDF81E9E05CA}" type="pres">
      <dgm:prSet presAssocID="{8A72725C-6405-4D7E-90DA-5D64F1E7D810}" presName="Image" presStyleLbl="fgImgPlace1" presStyleIdx="1" presStyleCnt="3"/>
      <dgm:spPr>
        <a:blipFill rotWithShape="1">
          <a:blip xmlns:r="http://schemas.openxmlformats.org/officeDocument/2006/relationships" r:embed="rId5"/>
          <a:srcRect/>
          <a:stretch>
            <a:fillRect l="-33000" r="-33000"/>
          </a:stretch>
        </a:blipFill>
      </dgm:spPr>
    </dgm:pt>
    <dgm:pt modelId="{69CF04BD-A19F-4C57-B3A7-D918A2694E0E}" type="pres">
      <dgm:prSet presAssocID="{8A72725C-6405-4D7E-90DA-5D64F1E7D810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FE191D4-03E5-4E07-95DB-12D7829C7D48}" type="pres">
      <dgm:prSet presAssocID="{06CA5852-A304-470E-AA95-AD53F3E6928E}" presName="Image3" presStyleCnt="0"/>
      <dgm:spPr/>
    </dgm:pt>
    <dgm:pt modelId="{D15E4046-2F02-4DEF-95FA-0AAA13FEA233}" type="pres">
      <dgm:prSet presAssocID="{06CA5852-A304-470E-AA95-AD53F3E6928E}" presName="Image" presStyleLbl="fgImgPlace1" presStyleIdx="2" presStyleCnt="3"/>
      <dgm:spPr>
        <a:blipFill rotWithShape="1">
          <a:blip xmlns:r="http://schemas.openxmlformats.org/officeDocument/2006/relationships" r:embed="rId6"/>
          <a:srcRect/>
          <a:stretch>
            <a:fillRect l="-21000" r="-21000"/>
          </a:stretch>
        </a:blipFill>
      </dgm:spPr>
    </dgm:pt>
    <dgm:pt modelId="{75A58412-2851-45B0-B218-9A330E32BE6E}" type="pres">
      <dgm:prSet presAssocID="{06CA5852-A304-470E-AA95-AD53F3E6928E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62ED12-6DE1-49E5-B88E-F69DFB07561F}" type="presOf" srcId="{06CA5852-A304-470E-AA95-AD53F3E6928E}" destId="{75A58412-2851-45B0-B218-9A330E32BE6E}" srcOrd="0" destOrd="0" presId="urn:microsoft.com/office/officeart/2011/layout/RadialPictureList"/>
    <dgm:cxn modelId="{CFA26219-DA01-45D7-837A-CD4791D2A009}" type="presOf" srcId="{CEFD93DC-1368-44A6-A34D-27CF3910D2B5}" destId="{247D32CB-6845-4B86-AEC1-41155AD9CCC6}" srcOrd="0" destOrd="0" presId="urn:microsoft.com/office/officeart/2011/layout/RadialPictureList"/>
    <dgm:cxn modelId="{9023BC1D-99C7-4A5D-AE0F-C0D25B3B2BE0}" srcId="{CEC63559-B946-4929-AB69-F1A6721820C1}" destId="{CEFD93DC-1368-44A6-A34D-27CF3910D2B5}" srcOrd="0" destOrd="0" parTransId="{5698FA35-3011-444C-B7AC-7CCF78513210}" sibTransId="{862B40F0-406C-455D-AA81-D35A16B8B181}"/>
    <dgm:cxn modelId="{C8C1E255-8A9D-46DB-939E-5236708E6764}" type="presOf" srcId="{44B23527-4F27-4B04-9650-ED64EAE2505B}" destId="{6B59491A-0BEE-4009-8F1D-966D3457D56A}" srcOrd="0" destOrd="0" presId="urn:microsoft.com/office/officeart/2011/layout/RadialPictureList"/>
    <dgm:cxn modelId="{3921FF7E-ABFA-4FE3-92B4-C6FCE6573E05}" srcId="{CEFD93DC-1368-44A6-A34D-27CF3910D2B5}" destId="{44B23527-4F27-4B04-9650-ED64EAE2505B}" srcOrd="0" destOrd="0" parTransId="{7ACFD274-288D-40FD-BAEB-01F6EFB7A5EB}" sibTransId="{7A676EFC-345F-4EF4-B17D-2B10E3084F18}"/>
    <dgm:cxn modelId="{841B7795-D409-4A49-AD9C-104ABD3E3517}" srcId="{CEFD93DC-1368-44A6-A34D-27CF3910D2B5}" destId="{8A72725C-6405-4D7E-90DA-5D64F1E7D810}" srcOrd="1" destOrd="0" parTransId="{B07AC676-365A-4429-BEEA-4CDDA1B2C516}" sibTransId="{622BE6E2-28A5-407E-92B0-08176507DC85}"/>
    <dgm:cxn modelId="{A7CBF8BC-517F-43DF-8F8B-18E498074EC1}" type="presOf" srcId="{8A72725C-6405-4D7E-90DA-5D64F1E7D810}" destId="{69CF04BD-A19F-4C57-B3A7-D918A2694E0E}" srcOrd="0" destOrd="0" presId="urn:microsoft.com/office/officeart/2011/layout/RadialPictureList"/>
    <dgm:cxn modelId="{C0A1ECDC-ED3A-4211-9DF1-7F828011FD5B}" type="presOf" srcId="{CEC63559-B946-4929-AB69-F1A6721820C1}" destId="{D7573A83-4DBE-4209-9CF3-B822400CBE8B}" srcOrd="0" destOrd="0" presId="urn:microsoft.com/office/officeart/2011/layout/RadialPictureList"/>
    <dgm:cxn modelId="{C257DEDD-A9FD-446F-8C9C-FEB7CD5C2624}" srcId="{CEFD93DC-1368-44A6-A34D-27CF3910D2B5}" destId="{06CA5852-A304-470E-AA95-AD53F3E6928E}" srcOrd="2" destOrd="0" parTransId="{D317B7EB-B017-47BE-897B-28CFAFAB0031}" sibTransId="{B397F91F-F076-47F0-9DBC-51C2881CCEBC}"/>
    <dgm:cxn modelId="{AC00C391-7BA3-40A1-8500-CCE0725BDA3A}" type="presParOf" srcId="{D7573A83-4DBE-4209-9CF3-B822400CBE8B}" destId="{247D32CB-6845-4B86-AEC1-41155AD9CCC6}" srcOrd="0" destOrd="0" presId="urn:microsoft.com/office/officeart/2011/layout/RadialPictureList"/>
    <dgm:cxn modelId="{33AD225D-8A76-4C94-B338-75F6B8374B63}" type="presParOf" srcId="{D7573A83-4DBE-4209-9CF3-B822400CBE8B}" destId="{73A7A0D5-33BE-4A1D-9F4E-FD0B0AE4BF6F}" srcOrd="1" destOrd="0" presId="urn:microsoft.com/office/officeart/2011/layout/RadialPictureList"/>
    <dgm:cxn modelId="{BA00342C-BB69-4018-B745-5C6CFDAE377B}" type="presParOf" srcId="{D7573A83-4DBE-4209-9CF3-B822400CBE8B}" destId="{4FF441BA-621F-4EB6-B680-CDC0F42DB15C}" srcOrd="2" destOrd="0" presId="urn:microsoft.com/office/officeart/2011/layout/RadialPictureList"/>
    <dgm:cxn modelId="{EAC64920-A256-4549-8773-77E96812CB9A}" type="presParOf" srcId="{D7573A83-4DBE-4209-9CF3-B822400CBE8B}" destId="{6B59491A-0BEE-4009-8F1D-966D3457D56A}" srcOrd="3" destOrd="0" presId="urn:microsoft.com/office/officeart/2011/layout/RadialPictureList"/>
    <dgm:cxn modelId="{6693A0B9-89FB-41C9-A94F-9E7BB0118D75}" type="presParOf" srcId="{D7573A83-4DBE-4209-9CF3-B822400CBE8B}" destId="{C1AC8774-83D2-45E0-A770-954C3DA6CFB3}" srcOrd="4" destOrd="0" presId="urn:microsoft.com/office/officeart/2011/layout/RadialPictureList"/>
    <dgm:cxn modelId="{A105E21A-EAB7-44C5-8F5F-2994A17DC8DC}" type="presParOf" srcId="{C1AC8774-83D2-45E0-A770-954C3DA6CFB3}" destId="{1F800082-5AEF-44D7-AB34-FDF81E9E05CA}" srcOrd="0" destOrd="0" presId="urn:microsoft.com/office/officeart/2011/layout/RadialPictureList"/>
    <dgm:cxn modelId="{82274AEC-E0F4-4687-B639-8631B42DCD56}" type="presParOf" srcId="{D7573A83-4DBE-4209-9CF3-B822400CBE8B}" destId="{69CF04BD-A19F-4C57-B3A7-D918A2694E0E}" srcOrd="5" destOrd="0" presId="urn:microsoft.com/office/officeart/2011/layout/RadialPictureList"/>
    <dgm:cxn modelId="{F4D6EBF7-BCA5-48EA-9DF3-BB4A7F5F47FD}" type="presParOf" srcId="{D7573A83-4DBE-4209-9CF3-B822400CBE8B}" destId="{CFE191D4-03E5-4E07-95DB-12D7829C7D48}" srcOrd="6" destOrd="0" presId="urn:microsoft.com/office/officeart/2011/layout/RadialPictureList"/>
    <dgm:cxn modelId="{7216D1A1-9B93-49E1-A0F2-70C382956150}" type="presParOf" srcId="{CFE191D4-03E5-4E07-95DB-12D7829C7D48}" destId="{D15E4046-2F02-4DEF-95FA-0AAA13FEA233}" srcOrd="0" destOrd="0" presId="urn:microsoft.com/office/officeart/2011/layout/RadialPictureList"/>
    <dgm:cxn modelId="{94E3DC69-EE8E-442A-A765-C5EA0897B155}" type="presParOf" srcId="{D7573A83-4DBE-4209-9CF3-B822400CBE8B}" destId="{75A58412-2851-45B0-B218-9A330E32BE6E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7DA63A-1608-4F05-B2EA-B2B6D5B878D9}" type="doc">
      <dgm:prSet loTypeId="urn:microsoft.com/office/officeart/2005/8/layout/lProcess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3B27B7-49A7-4471-9430-7FAD50724352}">
      <dgm:prSet phldrT="[Text]" custT="1"/>
      <dgm:spPr/>
      <dgm:t>
        <a:bodyPr/>
        <a:lstStyle/>
        <a:p>
          <a:r>
            <a:rPr lang="en-US" sz="1200" b="1" dirty="0" err="1"/>
            <a:t>Restricciones</a:t>
          </a:r>
          <a:endParaRPr lang="en-US" sz="1200" b="1" dirty="0"/>
        </a:p>
      </dgm:t>
    </dgm:pt>
    <dgm:pt modelId="{5956B25E-7B4C-459F-B6A9-291A83943ED8}" type="parTrans" cxnId="{E665BB9F-934B-4609-BF19-664FC14BF181}">
      <dgm:prSet/>
      <dgm:spPr/>
      <dgm:t>
        <a:bodyPr/>
        <a:lstStyle/>
        <a:p>
          <a:endParaRPr lang="en-US" sz="1600"/>
        </a:p>
      </dgm:t>
    </dgm:pt>
    <dgm:pt modelId="{40425DD7-FB96-491F-853D-2FCACCCEE34D}" type="sibTrans" cxnId="{E665BB9F-934B-4609-BF19-664FC14BF181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B2671EFE-306F-4474-A5AB-256794C86600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MX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MX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MX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s-MX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MX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s-MX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MX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lang="en-US" sz="1100" dirty="0"/>
            </a:p>
          </dgm:t>
        </dgm:pt>
      </mc:Choice>
      <mc:Fallback xmlns="">
        <dgm:pt modelId="{B2671EFE-306F-4474-A5AB-256794C86600}">
          <dgm:prSet phldrT="[Text]" custT="1"/>
          <dgm:spPr/>
          <dgm:t>
            <a:bodyPr/>
            <a:lstStyle/>
            <a:p>
              <a:pPr/>
              <a:r>
                <a:rPr lang="es-MX" sz="1100" b="0" i="0">
                  <a:latin typeface="Cambria Math" panose="02040503050406030204" pitchFamily="18" charset="0"/>
                </a:rPr>
                <a:t>𝑏_1</a:t>
              </a:r>
              <a:r>
                <a:rPr lang="es-MX" sz="11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≤𝑥_1≤𝑏_2</a:t>
              </a:r>
              <a:endParaRPr lang="en-US" sz="1100" dirty="0"/>
            </a:p>
          </dgm:t>
        </dgm:pt>
      </mc:Fallback>
    </mc:AlternateContent>
    <dgm:pt modelId="{3221012A-86C6-47D6-9279-A4AADB43536E}" type="parTrans" cxnId="{8D183B9F-CFFC-4A59-A380-0E2C3D02E00E}">
      <dgm:prSet/>
      <dgm:spPr/>
      <dgm:t>
        <a:bodyPr/>
        <a:lstStyle/>
        <a:p>
          <a:endParaRPr lang="en-US" sz="1600"/>
        </a:p>
      </dgm:t>
    </dgm:pt>
    <dgm:pt modelId="{FCF8FA85-D9D5-4D1D-BC96-B92D0A4658D9}" type="sibTrans" cxnId="{8D183B9F-CFFC-4A59-A380-0E2C3D02E00E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B6E3578C-CB79-4F27-AFC6-3D3D124B47E7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2≤</m:t>
                    </m:r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m:oMathPara>
              </a14:m>
              <a:endParaRPr lang="en-US" sz="1100" dirty="0"/>
            </a:p>
          </dgm:t>
        </dgm:pt>
      </mc:Choice>
      <mc:Fallback xmlns="">
        <dgm:pt modelId="{B6E3578C-CB79-4F27-AFC6-3D3D124B47E7}">
          <dgm:prSet phldrT="[Text]" custT="1"/>
          <dgm:spPr/>
          <dgm:t>
            <a:bodyPr/>
            <a:lstStyle/>
            <a:p>
              <a:pPr/>
              <a:r>
                <a:rPr lang="es-MX" sz="1100" b="0" i="0">
                  <a:latin typeface="Cambria Math" panose="02040503050406030204" pitchFamily="18" charset="0"/>
                </a:rPr>
                <a:t>𝑏</a:t>
              </a:r>
              <a:r>
                <a:rPr lang="en-US" sz="1100" b="0" i="0">
                  <a:latin typeface="Cambria Math" panose="02040503050406030204" pitchFamily="18" charset="0"/>
                </a:rPr>
                <a:t>_3</a:t>
              </a:r>
              <a:r>
                <a:rPr lang="en-US" sz="11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≤𝑥2≤𝑏_4</a:t>
              </a:r>
              <a:endParaRPr lang="en-US" sz="1100" dirty="0"/>
            </a:p>
          </dgm:t>
        </dgm:pt>
      </mc:Fallback>
    </mc:AlternateContent>
    <dgm:pt modelId="{061FFA4D-E507-4CB6-BABA-7B82C92133BC}" type="parTrans" cxnId="{20362EA5-CC46-4FB5-A6CC-11F63C143B67}">
      <dgm:prSet/>
      <dgm:spPr/>
      <dgm:t>
        <a:bodyPr/>
        <a:lstStyle/>
        <a:p>
          <a:endParaRPr lang="en-US" sz="1600"/>
        </a:p>
      </dgm:t>
    </dgm:pt>
    <dgm:pt modelId="{9D36AEF0-2A91-46A4-B416-B059A6797F0D}" type="sibTrans" cxnId="{20362EA5-CC46-4FB5-A6CC-11F63C143B67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E93094FA-EC63-4223-9DE0-901CF624E66F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m:oMathPara>
              </a14:m>
              <a:endParaRPr lang="en-US" sz="1100" dirty="0"/>
            </a:p>
          </dgm:t>
        </dgm:pt>
      </mc:Choice>
      <mc:Fallback xmlns="">
        <dgm:pt modelId="{E93094FA-EC63-4223-9DE0-901CF624E66F}">
          <dgm:prSet phldrT="[Text]" custT="1"/>
          <dgm:spPr/>
          <dgm:t>
            <a:bodyPr/>
            <a:lstStyle/>
            <a:p>
              <a:pPr/>
              <a:r>
                <a:rPr lang="en-US" sz="1100" b="0" i="0">
                  <a:latin typeface="Cambria Math" panose="02040503050406030204" pitchFamily="18" charset="0"/>
                </a:rPr>
                <a:t>𝑏_(𝑛−1)</a:t>
              </a:r>
              <a:r>
                <a:rPr lang="en-US" sz="11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≤𝑥_(𝑛 )≤𝑏_𝑛</a:t>
              </a:r>
              <a:endParaRPr lang="en-US" sz="1100" dirty="0"/>
            </a:p>
          </dgm:t>
        </dgm:pt>
      </mc:Fallback>
    </mc:AlternateContent>
    <dgm:pt modelId="{F7F90CC0-6493-4F4A-8A8C-92E343F77379}" type="parTrans" cxnId="{1AD7EA42-FD8F-4E31-8C46-0060EAC0B951}">
      <dgm:prSet/>
      <dgm:spPr/>
      <dgm:t>
        <a:bodyPr/>
        <a:lstStyle/>
        <a:p>
          <a:endParaRPr lang="en-US" sz="1600"/>
        </a:p>
      </dgm:t>
    </dgm:pt>
    <dgm:pt modelId="{C28E8C9B-8FF3-43E6-B902-6CAC5E0F12F2}" type="sibTrans" cxnId="{1AD7EA42-FD8F-4E31-8C46-0060EAC0B951}">
      <dgm:prSet/>
      <dgm:spPr/>
      <dgm:t>
        <a:bodyPr/>
        <a:lstStyle/>
        <a:p>
          <a:endParaRPr lang="en-US" sz="1600"/>
        </a:p>
      </dgm:t>
    </dgm:pt>
    <dgm:pt modelId="{E78729FA-E1BC-41B1-BCB7-E264031F450B}" type="pres">
      <dgm:prSet presAssocID="{377DA63A-1608-4F05-B2EA-B2B6D5B878D9}" presName="theList" presStyleCnt="0">
        <dgm:presLayoutVars>
          <dgm:dir/>
          <dgm:animLvl val="lvl"/>
          <dgm:resizeHandles val="exact"/>
        </dgm:presLayoutVars>
      </dgm:prSet>
      <dgm:spPr/>
    </dgm:pt>
    <dgm:pt modelId="{E497D512-9B0B-48F3-BAD6-BFFB49605BC1}" type="pres">
      <dgm:prSet presAssocID="{D33B27B7-49A7-4471-9430-7FAD50724352}" presName="compNode" presStyleCnt="0"/>
      <dgm:spPr/>
    </dgm:pt>
    <dgm:pt modelId="{FC74D558-FF62-441D-9990-40011A9EFDAF}" type="pres">
      <dgm:prSet presAssocID="{D33B27B7-49A7-4471-9430-7FAD50724352}" presName="aNode" presStyleLbl="bgShp" presStyleIdx="0" presStyleCnt="1" custLinFactNeighborX="55755"/>
      <dgm:spPr/>
    </dgm:pt>
    <dgm:pt modelId="{8923F729-A015-4A24-9062-7F07739AFB78}" type="pres">
      <dgm:prSet presAssocID="{D33B27B7-49A7-4471-9430-7FAD50724352}" presName="textNode" presStyleLbl="bgShp" presStyleIdx="0" presStyleCnt="1"/>
      <dgm:spPr/>
    </dgm:pt>
    <dgm:pt modelId="{637B729D-1819-4059-832D-FD3CBB7472EF}" type="pres">
      <dgm:prSet presAssocID="{D33B27B7-49A7-4471-9430-7FAD50724352}" presName="compChildNode" presStyleCnt="0"/>
      <dgm:spPr/>
    </dgm:pt>
    <dgm:pt modelId="{EA4C3BF2-8DE4-4577-9817-FC370123ADC6}" type="pres">
      <dgm:prSet presAssocID="{D33B27B7-49A7-4471-9430-7FAD50724352}" presName="theInnerList" presStyleCnt="0"/>
      <dgm:spPr/>
    </dgm:pt>
    <dgm:pt modelId="{5AAEC353-22B5-4DFC-A253-97AF94C9CD2F}" type="pres">
      <dgm:prSet presAssocID="{B2671EFE-306F-4474-A5AB-256794C86600}" presName="childNode" presStyleLbl="node1" presStyleIdx="0" presStyleCnt="3">
        <dgm:presLayoutVars>
          <dgm:bulletEnabled val="1"/>
        </dgm:presLayoutVars>
      </dgm:prSet>
      <dgm:spPr/>
    </dgm:pt>
    <dgm:pt modelId="{469DF6A9-7F08-44CF-A2E5-C34C83E26D3A}" type="pres">
      <dgm:prSet presAssocID="{B2671EFE-306F-4474-A5AB-256794C86600}" presName="aSpace2" presStyleCnt="0"/>
      <dgm:spPr/>
    </dgm:pt>
    <dgm:pt modelId="{8D946E61-5D99-4DCC-83D0-AB42842C2E73}" type="pres">
      <dgm:prSet presAssocID="{B6E3578C-CB79-4F27-AFC6-3D3D124B47E7}" presName="childNode" presStyleLbl="node1" presStyleIdx="1" presStyleCnt="3">
        <dgm:presLayoutVars>
          <dgm:bulletEnabled val="1"/>
        </dgm:presLayoutVars>
      </dgm:prSet>
      <dgm:spPr/>
    </dgm:pt>
    <dgm:pt modelId="{F7DAABAA-3F5A-470A-8729-638A8F5610CB}" type="pres">
      <dgm:prSet presAssocID="{B6E3578C-CB79-4F27-AFC6-3D3D124B47E7}" presName="aSpace2" presStyleCnt="0"/>
      <dgm:spPr/>
    </dgm:pt>
    <dgm:pt modelId="{5F25EA40-3D41-4F24-8E01-976050121AA6}" type="pres">
      <dgm:prSet presAssocID="{E93094FA-EC63-4223-9DE0-901CF624E66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990ED33-82A2-417A-8543-9D159C1C133D}" type="presOf" srcId="{D33B27B7-49A7-4471-9430-7FAD50724352}" destId="{8923F729-A015-4A24-9062-7F07739AFB78}" srcOrd="1" destOrd="0" presId="urn:microsoft.com/office/officeart/2005/8/layout/lProcess2"/>
    <dgm:cxn modelId="{FAAAF03A-0A3E-49D3-9689-434BC42EE385}" type="presOf" srcId="{B2671EFE-306F-4474-A5AB-256794C86600}" destId="{5AAEC353-22B5-4DFC-A253-97AF94C9CD2F}" srcOrd="0" destOrd="0" presId="urn:microsoft.com/office/officeart/2005/8/layout/lProcess2"/>
    <dgm:cxn modelId="{1AD7EA42-FD8F-4E31-8C46-0060EAC0B951}" srcId="{D33B27B7-49A7-4471-9430-7FAD50724352}" destId="{E93094FA-EC63-4223-9DE0-901CF624E66F}" srcOrd="2" destOrd="0" parTransId="{F7F90CC0-6493-4F4A-8A8C-92E343F77379}" sibTransId="{C28E8C9B-8FF3-43E6-B902-6CAC5E0F12F2}"/>
    <dgm:cxn modelId="{9E424654-7103-4691-97D4-0E163163C3D8}" type="presOf" srcId="{E93094FA-EC63-4223-9DE0-901CF624E66F}" destId="{5F25EA40-3D41-4F24-8E01-976050121AA6}" srcOrd="0" destOrd="0" presId="urn:microsoft.com/office/officeart/2005/8/layout/lProcess2"/>
    <dgm:cxn modelId="{CF9E8676-0429-4921-9788-BF3DF59651FB}" type="presOf" srcId="{B6E3578C-CB79-4F27-AFC6-3D3D124B47E7}" destId="{8D946E61-5D99-4DCC-83D0-AB42842C2E73}" srcOrd="0" destOrd="0" presId="urn:microsoft.com/office/officeart/2005/8/layout/lProcess2"/>
    <dgm:cxn modelId="{EF8A2C98-ABD5-45FC-A790-7374E389D746}" type="presOf" srcId="{D33B27B7-49A7-4471-9430-7FAD50724352}" destId="{FC74D558-FF62-441D-9990-40011A9EFDAF}" srcOrd="0" destOrd="0" presId="urn:microsoft.com/office/officeart/2005/8/layout/lProcess2"/>
    <dgm:cxn modelId="{8D183B9F-CFFC-4A59-A380-0E2C3D02E00E}" srcId="{D33B27B7-49A7-4471-9430-7FAD50724352}" destId="{B2671EFE-306F-4474-A5AB-256794C86600}" srcOrd="0" destOrd="0" parTransId="{3221012A-86C6-47D6-9279-A4AADB43536E}" sibTransId="{FCF8FA85-D9D5-4D1D-BC96-B92D0A4658D9}"/>
    <dgm:cxn modelId="{E665BB9F-934B-4609-BF19-664FC14BF181}" srcId="{377DA63A-1608-4F05-B2EA-B2B6D5B878D9}" destId="{D33B27B7-49A7-4471-9430-7FAD50724352}" srcOrd="0" destOrd="0" parTransId="{5956B25E-7B4C-459F-B6A9-291A83943ED8}" sibTransId="{40425DD7-FB96-491F-853D-2FCACCCEE34D}"/>
    <dgm:cxn modelId="{20362EA5-CC46-4FB5-A6CC-11F63C143B67}" srcId="{D33B27B7-49A7-4471-9430-7FAD50724352}" destId="{B6E3578C-CB79-4F27-AFC6-3D3D124B47E7}" srcOrd="1" destOrd="0" parTransId="{061FFA4D-E507-4CB6-BABA-7B82C92133BC}" sibTransId="{9D36AEF0-2A91-46A4-B416-B059A6797F0D}"/>
    <dgm:cxn modelId="{C2D932FA-6911-471D-BCD6-9F4B20F6EA20}" type="presOf" srcId="{377DA63A-1608-4F05-B2EA-B2B6D5B878D9}" destId="{E78729FA-E1BC-41B1-BCB7-E264031F450B}" srcOrd="0" destOrd="0" presId="urn:microsoft.com/office/officeart/2005/8/layout/lProcess2"/>
    <dgm:cxn modelId="{7811472E-E234-4237-95C4-920C5A6BEED0}" type="presParOf" srcId="{E78729FA-E1BC-41B1-BCB7-E264031F450B}" destId="{E497D512-9B0B-48F3-BAD6-BFFB49605BC1}" srcOrd="0" destOrd="0" presId="urn:microsoft.com/office/officeart/2005/8/layout/lProcess2"/>
    <dgm:cxn modelId="{4CA47293-FAE6-45BE-AE5A-5C6C23D6606F}" type="presParOf" srcId="{E497D512-9B0B-48F3-BAD6-BFFB49605BC1}" destId="{FC74D558-FF62-441D-9990-40011A9EFDAF}" srcOrd="0" destOrd="0" presId="urn:microsoft.com/office/officeart/2005/8/layout/lProcess2"/>
    <dgm:cxn modelId="{B82B7592-E5A7-4522-B5D5-ED73ACAC477A}" type="presParOf" srcId="{E497D512-9B0B-48F3-BAD6-BFFB49605BC1}" destId="{8923F729-A015-4A24-9062-7F07739AFB78}" srcOrd="1" destOrd="0" presId="urn:microsoft.com/office/officeart/2005/8/layout/lProcess2"/>
    <dgm:cxn modelId="{CC146750-74FE-4F64-862E-8BB48CD13BF0}" type="presParOf" srcId="{E497D512-9B0B-48F3-BAD6-BFFB49605BC1}" destId="{637B729D-1819-4059-832D-FD3CBB7472EF}" srcOrd="2" destOrd="0" presId="urn:microsoft.com/office/officeart/2005/8/layout/lProcess2"/>
    <dgm:cxn modelId="{8908F8F6-8202-4308-82B6-CF494CB06548}" type="presParOf" srcId="{637B729D-1819-4059-832D-FD3CBB7472EF}" destId="{EA4C3BF2-8DE4-4577-9817-FC370123ADC6}" srcOrd="0" destOrd="0" presId="urn:microsoft.com/office/officeart/2005/8/layout/lProcess2"/>
    <dgm:cxn modelId="{2F3FD22D-36D7-47D7-9661-8EF632C87943}" type="presParOf" srcId="{EA4C3BF2-8DE4-4577-9817-FC370123ADC6}" destId="{5AAEC353-22B5-4DFC-A253-97AF94C9CD2F}" srcOrd="0" destOrd="0" presId="urn:microsoft.com/office/officeart/2005/8/layout/lProcess2"/>
    <dgm:cxn modelId="{748A7EFB-D8A4-48C4-97DF-996666EC3C84}" type="presParOf" srcId="{EA4C3BF2-8DE4-4577-9817-FC370123ADC6}" destId="{469DF6A9-7F08-44CF-A2E5-C34C83E26D3A}" srcOrd="1" destOrd="0" presId="urn:microsoft.com/office/officeart/2005/8/layout/lProcess2"/>
    <dgm:cxn modelId="{5FDD20D8-0B8E-432E-A1E1-11106CB7BF72}" type="presParOf" srcId="{EA4C3BF2-8DE4-4577-9817-FC370123ADC6}" destId="{8D946E61-5D99-4DCC-83D0-AB42842C2E73}" srcOrd="2" destOrd="0" presId="urn:microsoft.com/office/officeart/2005/8/layout/lProcess2"/>
    <dgm:cxn modelId="{44C08C4D-95BC-45CA-BA6A-6E581FCCA76B}" type="presParOf" srcId="{EA4C3BF2-8DE4-4577-9817-FC370123ADC6}" destId="{F7DAABAA-3F5A-470A-8729-638A8F5610CB}" srcOrd="3" destOrd="0" presId="urn:microsoft.com/office/officeart/2005/8/layout/lProcess2"/>
    <dgm:cxn modelId="{DFF8882D-BE71-46A7-A40D-1E5023BA7458}" type="presParOf" srcId="{EA4C3BF2-8DE4-4577-9817-FC370123ADC6}" destId="{5F25EA40-3D41-4F24-8E01-976050121AA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7DA63A-1608-4F05-B2EA-B2B6D5B878D9}" type="doc">
      <dgm:prSet loTypeId="urn:microsoft.com/office/officeart/2005/8/layout/lProcess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3B27B7-49A7-4471-9430-7FAD50724352}">
      <dgm:prSet phldrT="[Text]" custT="1"/>
      <dgm:spPr/>
      <dgm:t>
        <a:bodyPr/>
        <a:lstStyle/>
        <a:p>
          <a:r>
            <a:rPr lang="en-US" sz="1200" b="1" dirty="0" err="1"/>
            <a:t>Restricciones</a:t>
          </a:r>
          <a:endParaRPr lang="en-US" sz="1200" b="1" dirty="0"/>
        </a:p>
      </dgm:t>
    </dgm:pt>
    <dgm:pt modelId="{5956B25E-7B4C-459F-B6A9-291A83943ED8}" type="parTrans" cxnId="{E665BB9F-934B-4609-BF19-664FC14BF181}">
      <dgm:prSet/>
      <dgm:spPr/>
      <dgm:t>
        <a:bodyPr/>
        <a:lstStyle/>
        <a:p>
          <a:endParaRPr lang="en-US" sz="1600"/>
        </a:p>
      </dgm:t>
    </dgm:pt>
    <dgm:pt modelId="{40425DD7-FB96-491F-853D-2FCACCCEE34D}" type="sibTrans" cxnId="{E665BB9F-934B-4609-BF19-664FC14BF181}">
      <dgm:prSet/>
      <dgm:spPr/>
      <dgm:t>
        <a:bodyPr/>
        <a:lstStyle/>
        <a:p>
          <a:endParaRPr lang="en-US" sz="1600"/>
        </a:p>
      </dgm:t>
    </dgm:pt>
    <dgm:pt modelId="{B2671EFE-306F-4474-A5AB-256794C86600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3221012A-86C6-47D6-9279-A4AADB43536E}" type="parTrans" cxnId="{8D183B9F-CFFC-4A59-A380-0E2C3D02E00E}">
      <dgm:prSet/>
      <dgm:spPr/>
      <dgm:t>
        <a:bodyPr/>
        <a:lstStyle/>
        <a:p>
          <a:endParaRPr lang="en-US" sz="1600"/>
        </a:p>
      </dgm:t>
    </dgm:pt>
    <dgm:pt modelId="{FCF8FA85-D9D5-4D1D-BC96-B92D0A4658D9}" type="sibTrans" cxnId="{8D183B9F-CFFC-4A59-A380-0E2C3D02E00E}">
      <dgm:prSet/>
      <dgm:spPr/>
      <dgm:t>
        <a:bodyPr/>
        <a:lstStyle/>
        <a:p>
          <a:endParaRPr lang="en-US" sz="1600"/>
        </a:p>
      </dgm:t>
    </dgm:pt>
    <dgm:pt modelId="{B6E3578C-CB79-4F27-AFC6-3D3D124B47E7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061FFA4D-E507-4CB6-BABA-7B82C92133BC}" type="parTrans" cxnId="{20362EA5-CC46-4FB5-A6CC-11F63C143B67}">
      <dgm:prSet/>
      <dgm:spPr/>
      <dgm:t>
        <a:bodyPr/>
        <a:lstStyle/>
        <a:p>
          <a:endParaRPr lang="en-US" sz="1600"/>
        </a:p>
      </dgm:t>
    </dgm:pt>
    <dgm:pt modelId="{9D36AEF0-2A91-46A4-B416-B059A6797F0D}" type="sibTrans" cxnId="{20362EA5-CC46-4FB5-A6CC-11F63C143B67}">
      <dgm:prSet/>
      <dgm:spPr/>
      <dgm:t>
        <a:bodyPr/>
        <a:lstStyle/>
        <a:p>
          <a:endParaRPr lang="en-US" sz="1600"/>
        </a:p>
      </dgm:t>
    </dgm:pt>
    <dgm:pt modelId="{E93094FA-EC63-4223-9DE0-901CF624E66F}">
      <dgm:prSet phldrT="[Text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F7F90CC0-6493-4F4A-8A8C-92E343F77379}" type="parTrans" cxnId="{1AD7EA42-FD8F-4E31-8C46-0060EAC0B951}">
      <dgm:prSet/>
      <dgm:spPr/>
      <dgm:t>
        <a:bodyPr/>
        <a:lstStyle/>
        <a:p>
          <a:endParaRPr lang="en-US" sz="1600"/>
        </a:p>
      </dgm:t>
    </dgm:pt>
    <dgm:pt modelId="{C28E8C9B-8FF3-43E6-B902-6CAC5E0F12F2}" type="sibTrans" cxnId="{1AD7EA42-FD8F-4E31-8C46-0060EAC0B951}">
      <dgm:prSet/>
      <dgm:spPr/>
      <dgm:t>
        <a:bodyPr/>
        <a:lstStyle/>
        <a:p>
          <a:endParaRPr lang="en-US" sz="1600"/>
        </a:p>
      </dgm:t>
    </dgm:pt>
    <dgm:pt modelId="{E78729FA-E1BC-41B1-BCB7-E264031F450B}" type="pres">
      <dgm:prSet presAssocID="{377DA63A-1608-4F05-B2EA-B2B6D5B878D9}" presName="theList" presStyleCnt="0">
        <dgm:presLayoutVars>
          <dgm:dir/>
          <dgm:animLvl val="lvl"/>
          <dgm:resizeHandles val="exact"/>
        </dgm:presLayoutVars>
      </dgm:prSet>
      <dgm:spPr/>
    </dgm:pt>
    <dgm:pt modelId="{E497D512-9B0B-48F3-BAD6-BFFB49605BC1}" type="pres">
      <dgm:prSet presAssocID="{D33B27B7-49A7-4471-9430-7FAD50724352}" presName="compNode" presStyleCnt="0"/>
      <dgm:spPr/>
    </dgm:pt>
    <dgm:pt modelId="{FC74D558-FF62-441D-9990-40011A9EFDAF}" type="pres">
      <dgm:prSet presAssocID="{D33B27B7-49A7-4471-9430-7FAD50724352}" presName="aNode" presStyleLbl="bgShp" presStyleIdx="0" presStyleCnt="1" custLinFactNeighborX="55755"/>
      <dgm:spPr/>
    </dgm:pt>
    <dgm:pt modelId="{8923F729-A015-4A24-9062-7F07739AFB78}" type="pres">
      <dgm:prSet presAssocID="{D33B27B7-49A7-4471-9430-7FAD50724352}" presName="textNode" presStyleLbl="bgShp" presStyleIdx="0" presStyleCnt="1"/>
      <dgm:spPr/>
    </dgm:pt>
    <dgm:pt modelId="{637B729D-1819-4059-832D-FD3CBB7472EF}" type="pres">
      <dgm:prSet presAssocID="{D33B27B7-49A7-4471-9430-7FAD50724352}" presName="compChildNode" presStyleCnt="0"/>
      <dgm:spPr/>
    </dgm:pt>
    <dgm:pt modelId="{EA4C3BF2-8DE4-4577-9817-FC370123ADC6}" type="pres">
      <dgm:prSet presAssocID="{D33B27B7-49A7-4471-9430-7FAD50724352}" presName="theInnerList" presStyleCnt="0"/>
      <dgm:spPr/>
    </dgm:pt>
    <dgm:pt modelId="{5AAEC353-22B5-4DFC-A253-97AF94C9CD2F}" type="pres">
      <dgm:prSet presAssocID="{B2671EFE-306F-4474-A5AB-256794C86600}" presName="childNode" presStyleLbl="node1" presStyleIdx="0" presStyleCnt="3">
        <dgm:presLayoutVars>
          <dgm:bulletEnabled val="1"/>
        </dgm:presLayoutVars>
      </dgm:prSet>
      <dgm:spPr/>
    </dgm:pt>
    <dgm:pt modelId="{469DF6A9-7F08-44CF-A2E5-C34C83E26D3A}" type="pres">
      <dgm:prSet presAssocID="{B2671EFE-306F-4474-A5AB-256794C86600}" presName="aSpace2" presStyleCnt="0"/>
      <dgm:spPr/>
    </dgm:pt>
    <dgm:pt modelId="{8D946E61-5D99-4DCC-83D0-AB42842C2E73}" type="pres">
      <dgm:prSet presAssocID="{B6E3578C-CB79-4F27-AFC6-3D3D124B47E7}" presName="childNode" presStyleLbl="node1" presStyleIdx="1" presStyleCnt="3">
        <dgm:presLayoutVars>
          <dgm:bulletEnabled val="1"/>
        </dgm:presLayoutVars>
      </dgm:prSet>
      <dgm:spPr/>
    </dgm:pt>
    <dgm:pt modelId="{F7DAABAA-3F5A-470A-8729-638A8F5610CB}" type="pres">
      <dgm:prSet presAssocID="{B6E3578C-CB79-4F27-AFC6-3D3D124B47E7}" presName="aSpace2" presStyleCnt="0"/>
      <dgm:spPr/>
    </dgm:pt>
    <dgm:pt modelId="{5F25EA40-3D41-4F24-8E01-976050121AA6}" type="pres">
      <dgm:prSet presAssocID="{E93094FA-EC63-4223-9DE0-901CF624E66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990ED33-82A2-417A-8543-9D159C1C133D}" type="presOf" srcId="{D33B27B7-49A7-4471-9430-7FAD50724352}" destId="{8923F729-A015-4A24-9062-7F07739AFB78}" srcOrd="1" destOrd="0" presId="urn:microsoft.com/office/officeart/2005/8/layout/lProcess2"/>
    <dgm:cxn modelId="{FAAAF03A-0A3E-49D3-9689-434BC42EE385}" type="presOf" srcId="{B2671EFE-306F-4474-A5AB-256794C86600}" destId="{5AAEC353-22B5-4DFC-A253-97AF94C9CD2F}" srcOrd="0" destOrd="0" presId="urn:microsoft.com/office/officeart/2005/8/layout/lProcess2"/>
    <dgm:cxn modelId="{1AD7EA42-FD8F-4E31-8C46-0060EAC0B951}" srcId="{D33B27B7-49A7-4471-9430-7FAD50724352}" destId="{E93094FA-EC63-4223-9DE0-901CF624E66F}" srcOrd="2" destOrd="0" parTransId="{F7F90CC0-6493-4F4A-8A8C-92E343F77379}" sibTransId="{C28E8C9B-8FF3-43E6-B902-6CAC5E0F12F2}"/>
    <dgm:cxn modelId="{9E424654-7103-4691-97D4-0E163163C3D8}" type="presOf" srcId="{E93094FA-EC63-4223-9DE0-901CF624E66F}" destId="{5F25EA40-3D41-4F24-8E01-976050121AA6}" srcOrd="0" destOrd="0" presId="urn:microsoft.com/office/officeart/2005/8/layout/lProcess2"/>
    <dgm:cxn modelId="{CF9E8676-0429-4921-9788-BF3DF59651FB}" type="presOf" srcId="{B6E3578C-CB79-4F27-AFC6-3D3D124B47E7}" destId="{8D946E61-5D99-4DCC-83D0-AB42842C2E73}" srcOrd="0" destOrd="0" presId="urn:microsoft.com/office/officeart/2005/8/layout/lProcess2"/>
    <dgm:cxn modelId="{EF8A2C98-ABD5-45FC-A790-7374E389D746}" type="presOf" srcId="{D33B27B7-49A7-4471-9430-7FAD50724352}" destId="{FC74D558-FF62-441D-9990-40011A9EFDAF}" srcOrd="0" destOrd="0" presId="urn:microsoft.com/office/officeart/2005/8/layout/lProcess2"/>
    <dgm:cxn modelId="{8D183B9F-CFFC-4A59-A380-0E2C3D02E00E}" srcId="{D33B27B7-49A7-4471-9430-7FAD50724352}" destId="{B2671EFE-306F-4474-A5AB-256794C86600}" srcOrd="0" destOrd="0" parTransId="{3221012A-86C6-47D6-9279-A4AADB43536E}" sibTransId="{FCF8FA85-D9D5-4D1D-BC96-B92D0A4658D9}"/>
    <dgm:cxn modelId="{E665BB9F-934B-4609-BF19-664FC14BF181}" srcId="{377DA63A-1608-4F05-B2EA-B2B6D5B878D9}" destId="{D33B27B7-49A7-4471-9430-7FAD50724352}" srcOrd="0" destOrd="0" parTransId="{5956B25E-7B4C-459F-B6A9-291A83943ED8}" sibTransId="{40425DD7-FB96-491F-853D-2FCACCCEE34D}"/>
    <dgm:cxn modelId="{20362EA5-CC46-4FB5-A6CC-11F63C143B67}" srcId="{D33B27B7-49A7-4471-9430-7FAD50724352}" destId="{B6E3578C-CB79-4F27-AFC6-3D3D124B47E7}" srcOrd="1" destOrd="0" parTransId="{061FFA4D-E507-4CB6-BABA-7B82C92133BC}" sibTransId="{9D36AEF0-2A91-46A4-B416-B059A6797F0D}"/>
    <dgm:cxn modelId="{C2D932FA-6911-471D-BCD6-9F4B20F6EA20}" type="presOf" srcId="{377DA63A-1608-4F05-B2EA-B2B6D5B878D9}" destId="{E78729FA-E1BC-41B1-BCB7-E264031F450B}" srcOrd="0" destOrd="0" presId="urn:microsoft.com/office/officeart/2005/8/layout/lProcess2"/>
    <dgm:cxn modelId="{7811472E-E234-4237-95C4-920C5A6BEED0}" type="presParOf" srcId="{E78729FA-E1BC-41B1-BCB7-E264031F450B}" destId="{E497D512-9B0B-48F3-BAD6-BFFB49605BC1}" srcOrd="0" destOrd="0" presId="urn:microsoft.com/office/officeart/2005/8/layout/lProcess2"/>
    <dgm:cxn modelId="{4CA47293-FAE6-45BE-AE5A-5C6C23D6606F}" type="presParOf" srcId="{E497D512-9B0B-48F3-BAD6-BFFB49605BC1}" destId="{FC74D558-FF62-441D-9990-40011A9EFDAF}" srcOrd="0" destOrd="0" presId="urn:microsoft.com/office/officeart/2005/8/layout/lProcess2"/>
    <dgm:cxn modelId="{B82B7592-E5A7-4522-B5D5-ED73ACAC477A}" type="presParOf" srcId="{E497D512-9B0B-48F3-BAD6-BFFB49605BC1}" destId="{8923F729-A015-4A24-9062-7F07739AFB78}" srcOrd="1" destOrd="0" presId="urn:microsoft.com/office/officeart/2005/8/layout/lProcess2"/>
    <dgm:cxn modelId="{CC146750-74FE-4F64-862E-8BB48CD13BF0}" type="presParOf" srcId="{E497D512-9B0B-48F3-BAD6-BFFB49605BC1}" destId="{637B729D-1819-4059-832D-FD3CBB7472EF}" srcOrd="2" destOrd="0" presId="urn:microsoft.com/office/officeart/2005/8/layout/lProcess2"/>
    <dgm:cxn modelId="{8908F8F6-8202-4308-82B6-CF494CB06548}" type="presParOf" srcId="{637B729D-1819-4059-832D-FD3CBB7472EF}" destId="{EA4C3BF2-8DE4-4577-9817-FC370123ADC6}" srcOrd="0" destOrd="0" presId="urn:microsoft.com/office/officeart/2005/8/layout/lProcess2"/>
    <dgm:cxn modelId="{2F3FD22D-36D7-47D7-9661-8EF632C87943}" type="presParOf" srcId="{EA4C3BF2-8DE4-4577-9817-FC370123ADC6}" destId="{5AAEC353-22B5-4DFC-A253-97AF94C9CD2F}" srcOrd="0" destOrd="0" presId="urn:microsoft.com/office/officeart/2005/8/layout/lProcess2"/>
    <dgm:cxn modelId="{748A7EFB-D8A4-48C4-97DF-996666EC3C84}" type="presParOf" srcId="{EA4C3BF2-8DE4-4577-9817-FC370123ADC6}" destId="{469DF6A9-7F08-44CF-A2E5-C34C83E26D3A}" srcOrd="1" destOrd="0" presId="urn:microsoft.com/office/officeart/2005/8/layout/lProcess2"/>
    <dgm:cxn modelId="{5FDD20D8-0B8E-432E-A1E1-11106CB7BF72}" type="presParOf" srcId="{EA4C3BF2-8DE4-4577-9817-FC370123ADC6}" destId="{8D946E61-5D99-4DCC-83D0-AB42842C2E73}" srcOrd="2" destOrd="0" presId="urn:microsoft.com/office/officeart/2005/8/layout/lProcess2"/>
    <dgm:cxn modelId="{44C08C4D-95BC-45CA-BA6A-6E581FCCA76B}" type="presParOf" srcId="{EA4C3BF2-8DE4-4577-9817-FC370123ADC6}" destId="{F7DAABAA-3F5A-470A-8729-638A8F5610CB}" srcOrd="3" destOrd="0" presId="urn:microsoft.com/office/officeart/2005/8/layout/lProcess2"/>
    <dgm:cxn modelId="{DFF8882D-BE71-46A7-A40D-1E5023BA7458}" type="presParOf" srcId="{EA4C3BF2-8DE4-4577-9817-FC370123ADC6}" destId="{5F25EA40-3D41-4F24-8E01-976050121AA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05FE4-47AA-40AE-94DE-32B7C1671148}">
      <dsp:nvSpPr>
        <dsp:cNvPr id="0" name=""/>
        <dsp:cNvSpPr/>
      </dsp:nvSpPr>
      <dsp:spPr>
        <a:xfrm>
          <a:off x="269510" y="0"/>
          <a:ext cx="2394610" cy="3054350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ECC1AFF-8668-4C36-B8DC-DB32023FB10E}">
      <dsp:nvSpPr>
        <dsp:cNvPr id="0" name=""/>
        <dsp:cNvSpPr/>
      </dsp:nvSpPr>
      <dsp:spPr>
        <a:xfrm>
          <a:off x="544885" y="1269131"/>
          <a:ext cx="1843850" cy="521450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Modelo</a:t>
          </a:r>
          <a:r>
            <a:rPr lang="en-US" sz="1500" b="1" kern="1200" dirty="0"/>
            <a:t>/</a:t>
          </a:r>
          <a:r>
            <a:rPr lang="en-US" sz="1500" b="1" kern="1200" dirty="0" err="1"/>
            <a:t>Función</a:t>
          </a:r>
          <a:r>
            <a:rPr lang="en-US" sz="1500" b="1" kern="1200" dirty="0"/>
            <a:t> </a:t>
          </a:r>
          <a:r>
            <a:rPr lang="en-US" sz="1500" b="1" kern="1200" dirty="0" err="1"/>
            <a:t>matemática</a:t>
          </a:r>
          <a:endParaRPr lang="en-US" sz="1500" b="1" kern="1200" dirty="0"/>
        </a:p>
      </dsp:txBody>
      <dsp:txXfrm>
        <a:off x="544885" y="1269131"/>
        <a:ext cx="1843850" cy="521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D32CB-6845-4B86-AEC1-41155AD9CCC6}">
      <dsp:nvSpPr>
        <dsp:cNvPr id="0" name=""/>
        <dsp:cNvSpPr/>
      </dsp:nvSpPr>
      <dsp:spPr>
        <a:xfrm>
          <a:off x="551138" y="660205"/>
          <a:ext cx="1068748" cy="1068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Variables</a:t>
          </a:r>
        </a:p>
      </dsp:txBody>
      <dsp:txXfrm>
        <a:off x="707653" y="816727"/>
        <a:ext cx="755718" cy="755757"/>
      </dsp:txXfrm>
    </dsp:sp>
    <dsp:sp modelId="{73A7A0D5-33BE-4A1D-9F4E-FD0B0AE4BF6F}">
      <dsp:nvSpPr>
        <dsp:cNvPr id="0" name=""/>
        <dsp:cNvSpPr/>
      </dsp:nvSpPr>
      <dsp:spPr>
        <a:xfrm>
          <a:off x="0" y="65952"/>
          <a:ext cx="2154420" cy="2245852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441BA-621F-4EB6-B680-CDC0F42DB15C}">
      <dsp:nvSpPr>
        <dsp:cNvPr id="0" name=""/>
        <dsp:cNvSpPr/>
      </dsp:nvSpPr>
      <dsp:spPr>
        <a:xfrm>
          <a:off x="1586358" y="255278"/>
          <a:ext cx="572532" cy="57269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9491A-0BEE-4009-8F1D-966D3457D56A}">
      <dsp:nvSpPr>
        <dsp:cNvPr id="0" name=""/>
        <dsp:cNvSpPr/>
      </dsp:nvSpPr>
      <dsp:spPr>
        <a:xfrm>
          <a:off x="2202317" y="264486"/>
          <a:ext cx="766356" cy="554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MX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MX" sz="1200" b="0" i="1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lang="es-MX" sz="12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m:oMathPara>
          </a14:m>
          <a:endParaRPr lang="en-US" sz="1200" kern="1200" dirty="0"/>
        </a:p>
      </dsp:txBody>
      <dsp:txXfrm>
        <a:off x="2202317" y="264486"/>
        <a:ext cx="766356" cy="554276"/>
      </dsp:txXfrm>
    </dsp:sp>
    <dsp:sp modelId="{1F800082-5AEF-44D7-AB34-FDF81E9E05CA}">
      <dsp:nvSpPr>
        <dsp:cNvPr id="0" name=""/>
        <dsp:cNvSpPr/>
      </dsp:nvSpPr>
      <dsp:spPr>
        <a:xfrm>
          <a:off x="1807643" y="906799"/>
          <a:ext cx="572532" cy="57269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F04BD-A19F-4C57-B3A7-D918A2694E0E}">
      <dsp:nvSpPr>
        <dsp:cNvPr id="0" name=""/>
        <dsp:cNvSpPr/>
      </dsp:nvSpPr>
      <dsp:spPr>
        <a:xfrm>
          <a:off x="2426796" y="914885"/>
          <a:ext cx="766356" cy="554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MX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MX" sz="1200" b="0" i="1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lang="es-MX" sz="1200" b="0" i="1" kern="1200" smtClean="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1200" kern="1200" dirty="0"/>
        </a:p>
      </dsp:txBody>
      <dsp:txXfrm>
        <a:off x="2426796" y="914885"/>
        <a:ext cx="766356" cy="554276"/>
      </dsp:txXfrm>
    </dsp:sp>
    <dsp:sp modelId="{D15E4046-2F02-4DEF-95FA-0AAA13FEA233}">
      <dsp:nvSpPr>
        <dsp:cNvPr id="0" name=""/>
        <dsp:cNvSpPr/>
      </dsp:nvSpPr>
      <dsp:spPr>
        <a:xfrm>
          <a:off x="1586358" y="1567529"/>
          <a:ext cx="572532" cy="57269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58412-2851-45B0-B218-9A330E32BE6E}">
      <dsp:nvSpPr>
        <dsp:cNvPr id="0" name=""/>
        <dsp:cNvSpPr/>
      </dsp:nvSpPr>
      <dsp:spPr>
        <a:xfrm>
          <a:off x="2202317" y="1579208"/>
          <a:ext cx="766356" cy="554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MX" sz="1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MX" sz="1200" b="0" i="1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lang="es-MX" sz="1200" b="0" i="1" kern="1200" smtClean="0">
                        <a:latin typeface="Cambria Math" panose="02040503050406030204" pitchFamily="18" charset="0"/>
                      </a:rPr>
                      <m:t>𝑛</m:t>
                    </m:r>
                  </m:sub>
                </m:sSub>
              </m:oMath>
            </m:oMathPara>
          </a14:m>
          <a:endParaRPr lang="en-US" sz="1200" kern="1200" dirty="0"/>
        </a:p>
      </dsp:txBody>
      <dsp:txXfrm>
        <a:off x="2202317" y="1579208"/>
        <a:ext cx="766356" cy="554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4D558-FF62-441D-9990-40011A9EFDAF}">
      <dsp:nvSpPr>
        <dsp:cNvPr id="0" name=""/>
        <dsp:cNvSpPr/>
      </dsp:nvSpPr>
      <dsp:spPr>
        <a:xfrm>
          <a:off x="0" y="0"/>
          <a:ext cx="1578818" cy="15368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Restricciones</a:t>
          </a:r>
          <a:endParaRPr lang="en-US" sz="1200" b="1" kern="1200" dirty="0"/>
        </a:p>
      </dsp:txBody>
      <dsp:txXfrm>
        <a:off x="0" y="0"/>
        <a:ext cx="1578818" cy="461066"/>
      </dsp:txXfrm>
    </dsp:sp>
    <dsp:sp modelId="{5AAEC353-22B5-4DFC-A253-97AF94C9CD2F}">
      <dsp:nvSpPr>
        <dsp:cNvPr id="0" name=""/>
        <dsp:cNvSpPr/>
      </dsp:nvSpPr>
      <dsp:spPr>
        <a:xfrm>
          <a:off x="157881" y="461197"/>
          <a:ext cx="1263055" cy="301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MX" sz="11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MX" sz="1100" b="0" i="1" kern="1200" smtClean="0">
                        <a:latin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lang="es-MX" sz="110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s-MX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≤</m:t>
                </m:r>
                <m:sSub>
                  <m:sSubPr>
                    <m:ctrlPr>
                      <a:rPr lang="es-MX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s-MX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lang="es-MX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s-MX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≤</m:t>
                </m:r>
                <m:sSub>
                  <m:sSubPr>
                    <m:ctrlPr>
                      <a:rPr lang="es-MX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s-MX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lang="es-MX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sub>
                </m:sSub>
              </m:oMath>
            </m:oMathPara>
          </a14:m>
          <a:endParaRPr lang="en-US" sz="1100" kern="1200" dirty="0"/>
        </a:p>
      </dsp:txBody>
      <dsp:txXfrm>
        <a:off x="166724" y="470040"/>
        <a:ext cx="1245369" cy="284250"/>
      </dsp:txXfrm>
    </dsp:sp>
    <dsp:sp modelId="{8D946E61-5D99-4DCC-83D0-AB42842C2E73}">
      <dsp:nvSpPr>
        <dsp:cNvPr id="0" name=""/>
        <dsp:cNvSpPr/>
      </dsp:nvSpPr>
      <dsp:spPr>
        <a:xfrm>
          <a:off x="157881" y="809586"/>
          <a:ext cx="1263055" cy="301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1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s-MX" sz="1100" b="0" i="1" kern="1200" smtClean="0">
                        <a:latin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lang="en-US" sz="1100" b="0" i="1" kern="1200" smtClean="0"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lang="en-US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≤</m:t>
                </m:r>
                <m:r>
                  <a:rPr lang="en-US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𝑥</m:t>
                </m:r>
                <m:r>
                  <a:rPr lang="en-US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2≤</m:t>
                </m:r>
                <m:sSub>
                  <m:sSubPr>
                    <m:ctrlP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sub>
                </m:sSub>
              </m:oMath>
            </m:oMathPara>
          </a14:m>
          <a:endParaRPr lang="en-US" sz="1100" kern="1200" dirty="0"/>
        </a:p>
      </dsp:txBody>
      <dsp:txXfrm>
        <a:off x="166724" y="818429"/>
        <a:ext cx="1245369" cy="284250"/>
      </dsp:txXfrm>
    </dsp:sp>
    <dsp:sp modelId="{5F25EA40-3D41-4F24-8E01-976050121AA6}">
      <dsp:nvSpPr>
        <dsp:cNvPr id="0" name=""/>
        <dsp:cNvSpPr/>
      </dsp:nvSpPr>
      <dsp:spPr>
        <a:xfrm>
          <a:off x="157881" y="1157975"/>
          <a:ext cx="1263055" cy="301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1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100" b="0" i="1" kern="1200" smtClean="0">
                        <a:latin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lang="en-US" sz="1100" b="0" i="1" kern="120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100" b="0" i="1" kern="1200" smtClean="0">
                        <a:latin typeface="Cambria Math" panose="02040503050406030204" pitchFamily="18" charset="0"/>
                      </a:rPr>
                      <m:t>−1</m:t>
                    </m:r>
                  </m:sub>
                </m:sSub>
                <m:r>
                  <a:rPr lang="en-US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≤</m:t>
                </m:r>
                <m:sSub>
                  <m:sSubPr>
                    <m:ctrlP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e>
                  <m:sub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sub>
                </m:sSub>
                <m:r>
                  <a:rPr lang="en-US" sz="11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≤</m:t>
                </m:r>
                <m:sSub>
                  <m:sSubPr>
                    <m:ctrlP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e>
                  <m:sub>
                    <m:r>
                      <a:rPr lang="en-US" sz="1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sub>
                </m:sSub>
              </m:oMath>
            </m:oMathPara>
          </a14:m>
          <a:endParaRPr lang="en-US" sz="1100" kern="1200" dirty="0"/>
        </a:p>
      </dsp:txBody>
      <dsp:txXfrm>
        <a:off x="166724" y="1166818"/>
        <a:ext cx="1245369" cy="284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3796-80B3-40F5-95B4-0B9E4BBC0546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16F6-ECFE-44C1-AD8B-0DDAD2666F4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3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D961-8B80-4CCC-AC1D-D0098FF0F13B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0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6037-F83E-4596-A6F2-F0B2479D6F3F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0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A2D1-BAAF-4F60-92C4-5CFF4DBC367A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668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9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4097-FA3C-43A0-B265-7CCF1CF1D100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67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81B3-1EB6-4361-8592-E99C2E6B15B6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20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2C77-5189-4219-83C8-06356374C2E8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3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8F0A-5063-48D3-A6E3-30AE23B0A38F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2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19315" y="319364"/>
            <a:ext cx="5447695" cy="6242106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title" hasCustomPrompt="1"/>
          </p:nvPr>
        </p:nvSpPr>
        <p:spPr>
          <a:xfrm>
            <a:off x="5138057" y="1461330"/>
            <a:ext cx="6535155" cy="289927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970210" y="4490673"/>
            <a:ext cx="5703003" cy="1309889"/>
          </a:xfrm>
        </p:spPr>
        <p:txBody>
          <a:bodyPr numCol="1" spcCol="360000" anchor="t">
            <a:normAutofit/>
          </a:bodyPr>
          <a:lstStyle>
            <a:lvl1pPr algn="l">
              <a:spcBef>
                <a:spcPts val="800"/>
              </a:spcBef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26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6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341E-5B07-40FF-A745-0E93206FD9A6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1195-F5CE-46A3-B11C-95F65EE1997C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1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25C-4001-467F-AD0A-5CF6C2D31D77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6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1A49-DAC0-401F-8F63-A2304E9C218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1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4331-2D46-4CB6-9BD6-CECF8161AFCA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9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33C6-22E3-49BA-99AE-0E659667FACC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0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051AF-98EA-47FB-81E9-0C5E55BFD044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5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66B42-0556-4E15-A4DB-E5E3C0289405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3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4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1EE735-39C4-4325-909B-77F50D6F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Algoritmos de Optimización para la Localización de Centrales Eléctricas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4CFF04-10D0-463E-9D9C-6F8C6D549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/>
              <a:t>Ulises Olivares Pinto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6E246-B2AA-4D3B-ACA0-F0EC01FA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44CEA-77E0-4AE5-AC00-C5451032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ABCE-4B14-47C0-9BF2-ACE789B0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63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72F4-F3F6-49E5-BB5B-E5926214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Restricciones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87B622-CA26-4FB1-A7B2-99D575031B3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469986" y="1762580"/>
                <a:ext cx="4861366" cy="4140446"/>
              </a:xfrm>
            </p:spPr>
            <p:txBody>
              <a:bodyPr>
                <a:normAutofit/>
              </a:bodyPr>
              <a:lstStyle/>
              <a:p>
                <a:r>
                  <a:rPr lang="es-MX" dirty="0"/>
                  <a:t>Restricciones: Acotan el dominio de las variables de decisión.</a:t>
                </a:r>
              </a:p>
              <a:p>
                <a:pPr lvl="1"/>
                <a:r>
                  <a:rPr lang="es-MX" dirty="0"/>
                  <a:t>Restricciones de  igualdad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s-MX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MX" dirty="0"/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s-MX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s-MX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s-MX" dirty="0"/>
              </a:p>
              <a:p>
                <a:pPr lvl="1"/>
                <a:r>
                  <a:rPr lang="es-MX" dirty="0"/>
                  <a:t>Restricciones de desigualdad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s-MX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MX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s-MX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s-MX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s-MX" dirty="0"/>
              </a:p>
              <a:p>
                <a:pPr lvl="2"/>
                <a:endParaRPr lang="es-MX" dirty="0"/>
              </a:p>
              <a:p>
                <a:endParaRPr lang="es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87B622-CA26-4FB1-A7B2-99D575031B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469986" y="1762580"/>
                <a:ext cx="4861366" cy="4140446"/>
              </a:xfrm>
              <a:blipFill>
                <a:blip r:embed="rId2"/>
                <a:stretch>
                  <a:fillRect l="-877" t="-73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455A962-A0C9-425A-B70D-4F85F2699240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470248" y="1759352"/>
                <a:ext cx="5451676" cy="4140446"/>
              </a:xfrm>
            </p:spPr>
            <p:txBody>
              <a:bodyPr/>
              <a:lstStyle/>
              <a:p>
                <a:r>
                  <a:rPr lang="es-MX" dirty="0"/>
                  <a:t>Propiedades </a:t>
                </a:r>
                <a:r>
                  <a:rPr lang="es-MX" b="1" dirty="0"/>
                  <a:t>de </a:t>
                </a:r>
                <a14:m>
                  <m:oMath xmlns:m="http://schemas.openxmlformats.org/officeDocument/2006/math">
                    <m:r>
                      <a:rPr lang="es-MX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MX" dirty="0"/>
                  <a:t> y  </a:t>
                </a:r>
                <a14:m>
                  <m:oMath xmlns:m="http://schemas.openxmlformats.org/officeDocument/2006/math">
                    <m:r>
                      <a:rPr lang="es-MX" b="1" i="1"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s-MX" b="1" dirty="0"/>
              </a:p>
              <a:p>
                <a:pPr lvl="1"/>
                <a:r>
                  <a:rPr lang="es-MX" dirty="0"/>
                  <a:t>Límites simples</a:t>
                </a:r>
              </a:p>
              <a:p>
                <a:pPr lvl="1"/>
                <a:r>
                  <a:rPr lang="es-MX" dirty="0" err="1"/>
                  <a:t>Sparssity</a:t>
                </a:r>
                <a:endParaRPr lang="es-MX" dirty="0"/>
              </a:p>
              <a:p>
                <a:pPr lvl="1"/>
                <a:r>
                  <a:rPr lang="es-MX" dirty="0" err="1"/>
                  <a:t>Smooth</a:t>
                </a:r>
                <a:r>
                  <a:rPr lang="es-MX" dirty="0"/>
                  <a:t> </a:t>
                </a:r>
                <a:r>
                  <a:rPr lang="es-MX" dirty="0" err="1"/>
                  <a:t>or</a:t>
                </a:r>
                <a:r>
                  <a:rPr lang="es-MX" dirty="0"/>
                  <a:t> non-</a:t>
                </a:r>
                <a:r>
                  <a:rPr lang="es-MX" dirty="0" err="1"/>
                  <a:t>smooth</a:t>
                </a:r>
                <a:endParaRPr lang="es-MX" dirty="0"/>
              </a:p>
              <a:p>
                <a:pPr lvl="1"/>
                <a:r>
                  <a:rPr lang="es-MX" dirty="0"/>
                  <a:t>Lineal o no lineal </a:t>
                </a:r>
              </a:p>
              <a:p>
                <a:pPr lvl="1"/>
                <a:r>
                  <a:rPr lang="es-MX" dirty="0"/>
                  <a:t>Sin restricciones</a:t>
                </a: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455A962-A0C9-425A-B70D-4F85F26992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470248" y="1759352"/>
                <a:ext cx="5451676" cy="4140446"/>
              </a:xfrm>
              <a:blipFill>
                <a:blip r:embed="rId3"/>
                <a:stretch>
                  <a:fillRect l="-782" t="-88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9E5-1E9C-4022-8BB9-67820611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554E0-BCB5-4063-A276-C762A568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B341B-ACFD-40E3-8079-4F172485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80BAC-93D4-424D-BB43-803299289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105" y="4468429"/>
            <a:ext cx="2005663" cy="13562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25B1D3-698F-4EAC-9160-74E77D8A4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425" y="4626017"/>
            <a:ext cx="2225330" cy="10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6DD94B-F5BB-499E-9091-F07714C8E784}"/>
              </a:ext>
            </a:extLst>
          </p:cNvPr>
          <p:cNvSpPr/>
          <p:nvPr/>
        </p:nvSpPr>
        <p:spPr>
          <a:xfrm>
            <a:off x="531960" y="2182981"/>
            <a:ext cx="6632917" cy="3784921"/>
          </a:xfrm>
          <a:prstGeom prst="roundRect">
            <a:avLst/>
          </a:prstGeom>
          <a:solidFill>
            <a:srgbClr val="A5301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38290E-6263-4C5E-B6C6-E4D402A0A757}"/>
              </a:ext>
            </a:extLst>
          </p:cNvPr>
          <p:cNvSpPr/>
          <p:nvPr/>
        </p:nvSpPr>
        <p:spPr>
          <a:xfrm>
            <a:off x="8608973" y="2173663"/>
            <a:ext cx="3200472" cy="3784921"/>
          </a:xfrm>
          <a:prstGeom prst="roundRect">
            <a:avLst/>
          </a:prstGeom>
          <a:solidFill>
            <a:srgbClr val="A5301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A8724-0DF1-47AE-ACA5-A3D9DC15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Problema de optimización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31C6819-39ED-486F-A1D6-773405AEB2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703440"/>
              </p:ext>
            </p:extLst>
          </p:nvPr>
        </p:nvGraphicFramePr>
        <p:xfrm>
          <a:off x="8742395" y="2382667"/>
          <a:ext cx="2933631" cy="305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42-67C7-4158-892C-79509BC7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94B88-DBC1-4D6B-B95F-4CC02887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9D20D86D-6C9B-47EC-8623-9AAA2165D9B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34771934"/>
                  </p:ext>
                </p:extLst>
              </p:nvPr>
            </p:nvGraphicFramePr>
            <p:xfrm>
              <a:off x="203719" y="2877245"/>
              <a:ext cx="3193153" cy="23777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Choice>
        <mc:Fallback>
          <p:graphicFrame>
            <p:nvGraphicFramePr>
              <p:cNvPr id="3" name="Diagram 2">
                <a:extLst>
                  <a:ext uri="{FF2B5EF4-FFF2-40B4-BE49-F238E27FC236}">
                    <a16:creationId xmlns:a16="http://schemas.microsoft.com/office/drawing/2014/main" id="{9D20D86D-6C9B-47EC-8623-9AAA2165D9B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34771934"/>
                  </p:ext>
                </p:extLst>
              </p:nvPr>
            </p:nvGraphicFramePr>
            <p:xfrm>
              <a:off x="203719" y="2877245"/>
              <a:ext cx="3193153" cy="23777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8" r:qs="rId9" r:cs="rId10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A88B932D-125A-40A0-AAF2-2015AC501A3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46553547"/>
                  </p:ext>
                </p:extLst>
              </p:nvPr>
            </p:nvGraphicFramePr>
            <p:xfrm>
              <a:off x="5194517" y="3212080"/>
              <a:ext cx="1578819" cy="15368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mc:Choice>
        <mc:Fallback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A88B932D-125A-40A0-AAF2-2015AC501A3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46553547"/>
                  </p:ext>
                </p:extLst>
              </p:nvPr>
            </p:nvGraphicFramePr>
            <p:xfrm>
              <a:off x="5194517" y="3212080"/>
              <a:ext cx="1578819" cy="15368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4" r:qs="rId15" r:cs="rId16"/>
              </a:graphicData>
            </a:graphic>
          </p:graphicFrame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D10318B9-97BA-4263-86DD-817E6DD5C5CE}"/>
              </a:ext>
            </a:extLst>
          </p:cNvPr>
          <p:cNvSpPr/>
          <p:nvPr/>
        </p:nvSpPr>
        <p:spPr>
          <a:xfrm>
            <a:off x="3533849" y="3623632"/>
            <a:ext cx="1182756" cy="788172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50D9E6A-C521-465E-A483-C49693D34961}"/>
              </a:ext>
            </a:extLst>
          </p:cNvPr>
          <p:cNvSpPr txBox="1">
            <a:spLocks/>
          </p:cNvSpPr>
          <p:nvPr/>
        </p:nvSpPr>
        <p:spPr>
          <a:xfrm>
            <a:off x="3396872" y="1649951"/>
            <a:ext cx="1419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INPUT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D71740-9ADA-4D9C-8FCB-DE23044D7A14}"/>
              </a:ext>
            </a:extLst>
          </p:cNvPr>
          <p:cNvSpPr/>
          <p:nvPr/>
        </p:nvSpPr>
        <p:spPr>
          <a:xfrm>
            <a:off x="7292798" y="3672037"/>
            <a:ext cx="1182756" cy="788172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9496D7-FCB4-4C33-B9EF-C9A3B85697E2}"/>
              </a:ext>
            </a:extLst>
          </p:cNvPr>
          <p:cNvSpPr txBox="1">
            <a:spLocks/>
          </p:cNvSpPr>
          <p:nvPr/>
        </p:nvSpPr>
        <p:spPr>
          <a:xfrm>
            <a:off x="9499245" y="1649950"/>
            <a:ext cx="1419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C0A417E-3263-4B77-942F-9841F3AD73F7}"/>
              </a:ext>
            </a:extLst>
          </p:cNvPr>
          <p:cNvSpPr/>
          <p:nvPr/>
        </p:nvSpPr>
        <p:spPr>
          <a:xfrm rot="16200000">
            <a:off x="9479665" y="5783225"/>
            <a:ext cx="833378" cy="49771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0080D1D-017A-47ED-83D8-D5E547A27935}"/>
              </a:ext>
            </a:extLst>
          </p:cNvPr>
          <p:cNvSpPr/>
          <p:nvPr/>
        </p:nvSpPr>
        <p:spPr>
          <a:xfrm rot="5400000">
            <a:off x="10068555" y="5868317"/>
            <a:ext cx="833378" cy="49771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4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Graphic spid="11" grpId="0">
        <p:bldAsOne/>
      </p:bldGraphic>
      <p:bldP spid="4" grpId="0"/>
      <p:bldGraphic spid="3" grpId="0">
        <p:bldAsOne/>
      </p:bldGraphic>
      <p:bldGraphic spid="7" grpId="0">
        <p:bldAsOne/>
      </p:bldGraphic>
      <p:bldP spid="8" grpId="0" animBg="1"/>
      <p:bldP spid="10" grpId="0"/>
      <p:bldP spid="12" grpId="0" animBg="1"/>
      <p:bldP spid="13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BED9A-0C69-41EA-B17D-C83E1625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Tipos de problemas de optimización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A3C6E-752C-4B38-8332-8D0C99926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332" y="1671961"/>
            <a:ext cx="5305108" cy="3777622"/>
          </a:xfrm>
        </p:spPr>
        <p:txBody>
          <a:bodyPr/>
          <a:lstStyle/>
          <a:p>
            <a:r>
              <a:rPr lang="es-MX" dirty="0"/>
              <a:t>Algunos problemas son estáticos (no cambian a través del tiempo) y otros dinámicos.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52074B-7072-4A2E-80DF-F7878C7E3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71961"/>
            <a:ext cx="5775960" cy="3777622"/>
          </a:xfrm>
        </p:spPr>
        <p:txBody>
          <a:bodyPr/>
          <a:lstStyle/>
          <a:p>
            <a:pPr algn="just"/>
            <a:r>
              <a:rPr lang="es-MX" dirty="0"/>
              <a:t>Los sistemas pueden ser determinísticos (causas específicas producen salidas esperadas) o estocásticos (involucran aleatoriedad o probabilidad)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68B-0850-4CAE-8120-CFC43CC5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54A6-C958-4609-97D5-0FF90D2E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82A06-2ED4-4B84-94C3-CAC12518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2CFEE-84A2-43F6-8741-8406E4EE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4" y="2952851"/>
            <a:ext cx="3837156" cy="3080384"/>
          </a:xfrm>
          <a:prstGeom prst="rect">
            <a:avLst/>
          </a:prstGeom>
        </p:spPr>
      </p:pic>
      <p:pic>
        <p:nvPicPr>
          <p:cNvPr id="2050" name="Picture 2" descr="Image result for stochastic gis models">
            <a:extLst>
              <a:ext uri="{FF2B5EF4-FFF2-40B4-BE49-F238E27FC236}">
                <a16:creationId xmlns:a16="http://schemas.microsoft.com/office/drawing/2014/main" id="{72EF9595-F573-4CB4-86F2-E75E2CF9F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0"/>
          <a:stretch/>
        </p:blipFill>
        <p:spPr bwMode="auto">
          <a:xfrm>
            <a:off x="7061268" y="2952851"/>
            <a:ext cx="4028303" cy="30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331E856-719E-41C9-971E-2AC4E587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Métodos de solución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2D8A22-7982-41AD-B07F-F5F1BA431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068" y="1654205"/>
            <a:ext cx="8915400" cy="4476231"/>
          </a:xfrm>
        </p:spPr>
        <p:txBody>
          <a:bodyPr>
            <a:normAutofit/>
          </a:bodyPr>
          <a:lstStyle/>
          <a:p>
            <a:r>
              <a:rPr lang="es-MX" dirty="0"/>
              <a:t>Es útil distinguir entre tres grupos de métodos para resolver problemas a problemas abstractos de optimización.</a:t>
            </a:r>
          </a:p>
          <a:p>
            <a:endParaRPr lang="es-MX" dirty="0"/>
          </a:p>
          <a:p>
            <a:pPr>
              <a:lnSpc>
                <a:spcPct val="150000"/>
              </a:lnSpc>
            </a:pPr>
            <a:r>
              <a:rPr lang="es-MX" dirty="0"/>
              <a:t>Algoritmos exactos</a:t>
            </a:r>
          </a:p>
          <a:p>
            <a:pPr>
              <a:lnSpc>
                <a:spcPct val="150000"/>
              </a:lnSpc>
            </a:pPr>
            <a:r>
              <a:rPr lang="es-MX" dirty="0"/>
              <a:t>Algoritmos de aproximación</a:t>
            </a:r>
          </a:p>
          <a:p>
            <a:pPr>
              <a:lnSpc>
                <a:spcPct val="150000"/>
              </a:lnSpc>
            </a:pPr>
            <a:r>
              <a:rPr lang="es-MX" dirty="0"/>
              <a:t>Algoritmos Heurísticos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14BE9-B6E5-457A-8957-7C97D67E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1195-F5CE-46A3-B11C-95F65EE1997C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9B5ED-AE5B-44A2-9820-45B17D08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823BE-5D95-47C9-8833-C38352E3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5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5EB9-23C1-4B30-B197-DF4E947B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Algoritmos exactos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526ED-42FC-4EFD-AC1D-65B640A11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905000"/>
            <a:ext cx="6644492" cy="377762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MX" dirty="0"/>
              <a:t> Estos algoritmos buscan exhaustivamente una solución a un problema de optimización.</a:t>
            </a:r>
          </a:p>
          <a:p>
            <a:pPr lvl="1" algn="just">
              <a:lnSpc>
                <a:spcPct val="150000"/>
              </a:lnSpc>
            </a:pPr>
            <a:r>
              <a:rPr lang="es-MX" dirty="0"/>
              <a:t>El objetivo consiste en encontrar la mejor solución no solo una buena solución.</a:t>
            </a:r>
          </a:p>
          <a:p>
            <a:pPr lvl="1" algn="just">
              <a:lnSpc>
                <a:spcPct val="150000"/>
              </a:lnSpc>
            </a:pPr>
            <a:r>
              <a:rPr lang="es-MX" dirty="0"/>
              <a:t>Encuentran una solución real a un sistema o modelo, en muchas ocasiones estos algoritmos resuelven sistemas de ecuaciones utilizando herramientas de cálculo y algebra lineal.</a:t>
            </a:r>
          </a:p>
          <a:p>
            <a:pPr lvl="1" algn="just">
              <a:lnSpc>
                <a:spcPct val="150000"/>
              </a:lnSpc>
            </a:pPr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153E6-BBF5-4847-AA70-229E219B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9AA7-172D-458E-8C1F-B2EC0BD87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06385-29EE-495E-A9E4-A570CA25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3F0D9-66E7-495F-86B8-63053D775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4"/>
          <a:stretch/>
        </p:blipFill>
        <p:spPr>
          <a:xfrm>
            <a:off x="8282866" y="1943196"/>
            <a:ext cx="2848884" cy="37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4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B3E6-FC22-42A3-8C11-E7386332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Algoritmos de aproximación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7807-335F-4254-8330-175B68311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068" y="1423386"/>
            <a:ext cx="8915400" cy="3777622"/>
          </a:xfrm>
        </p:spPr>
        <p:txBody>
          <a:bodyPr/>
          <a:lstStyle/>
          <a:p>
            <a:r>
              <a:rPr lang="es-MX" dirty="0"/>
              <a:t>Los algoritmos de aproximación al contrario de los métodos exactos no garantizan una solución óptima.</a:t>
            </a:r>
          </a:p>
          <a:p>
            <a:r>
              <a:rPr lang="es-MX" dirty="0"/>
              <a:t>No obstante, existe un control en la calidad de las soluciones.</a:t>
            </a:r>
          </a:p>
          <a:p>
            <a:pPr lvl="1"/>
            <a:r>
              <a:rPr lang="es-MX" dirty="0"/>
              <a:t>Ejemplo: Para un problema de maximización, el algoritmo puede garantizar una solución cuyo valor sea al menos la mitad de valor óptimo.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CB924-777E-429B-8292-4027E80B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DAF4-3C26-4F0E-A1AB-12DDA7BC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8A21F-D967-4B8F-851C-2B4270AE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4A4D6-09E2-4F34-AA9B-5CE9B2E19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121" y="3394577"/>
            <a:ext cx="4956959" cy="27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63DC-679F-445F-AF94-268F8BA7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Algoritmos Heurísticos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8FA2-3402-40FC-8E2F-25C697C0B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2" y="1787372"/>
            <a:ext cx="6578354" cy="3777622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Estos garantizan una solución óptima, sin embargo: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Los algoritmos heurísticos no establecen un umbral respecto a la calidad de una solución.</a:t>
            </a:r>
          </a:p>
          <a:p>
            <a:pPr lvl="1" algn="just"/>
            <a:r>
              <a:rPr lang="es-MX" dirty="0"/>
              <a:t>Pueden retornar una solución arbitrariamente mala o buena respecto a la solución óptima.</a:t>
            </a:r>
          </a:p>
          <a:p>
            <a:pPr algn="just"/>
            <a:r>
              <a:rPr lang="es-MX" dirty="0"/>
              <a:t>Sin embargo, en la práctica estos algoritmos han probado ser muy eficaces y son capaces de producir soluciones aproximadas a un valor óptimo.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1E022-CDCF-4A30-A091-0E2DCBA2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C26A3-4B58-4D8B-9C4D-95012724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49964-EC05-49D5-AE96-DD5D23CD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098" name="Picture 2" descr="Image result for heuristic algorithms">
            <a:extLst>
              <a:ext uri="{FF2B5EF4-FFF2-40B4-BE49-F238E27FC236}">
                <a16:creationId xmlns:a16="http://schemas.microsoft.com/office/drawing/2014/main" id="{2B367E39-39C9-41CD-B468-09AC6493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03" y="1905000"/>
            <a:ext cx="3829235" cy="31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17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5108-46C7-43AC-B6B6-AA49F123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Técnicas adicionales de optimización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FF4A-84CF-4AEF-BECE-B2C4F0B15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s-MX" dirty="0"/>
              <a:t>Hill </a:t>
            </a:r>
            <a:r>
              <a:rPr lang="es-MX" dirty="0" err="1"/>
              <a:t>climbing</a:t>
            </a:r>
            <a:endParaRPr lang="es-MX" dirty="0"/>
          </a:p>
          <a:p>
            <a:pPr>
              <a:lnSpc>
                <a:spcPct val="200000"/>
              </a:lnSpc>
            </a:pPr>
            <a:r>
              <a:rPr lang="es-MX" dirty="0" err="1"/>
              <a:t>Simulated</a:t>
            </a:r>
            <a:r>
              <a:rPr lang="es-MX" dirty="0"/>
              <a:t> </a:t>
            </a:r>
            <a:r>
              <a:rPr lang="es-MX" dirty="0" err="1"/>
              <a:t>annealing</a:t>
            </a:r>
            <a:endParaRPr lang="es-MX" dirty="0"/>
          </a:p>
          <a:p>
            <a:pPr>
              <a:lnSpc>
                <a:spcPct val="200000"/>
              </a:lnSpc>
            </a:pPr>
            <a:r>
              <a:rPr lang="es-MX" dirty="0" err="1"/>
              <a:t>Genetic</a:t>
            </a:r>
            <a:r>
              <a:rPr lang="es-MX" dirty="0"/>
              <a:t> </a:t>
            </a:r>
            <a:r>
              <a:rPr lang="es-MX" dirty="0" err="1"/>
              <a:t>algorithms</a:t>
            </a:r>
            <a:endParaRPr lang="es-MX" dirty="0"/>
          </a:p>
          <a:p>
            <a:pPr>
              <a:lnSpc>
                <a:spcPct val="200000"/>
              </a:lnSpc>
            </a:pPr>
            <a:r>
              <a:rPr lang="es-MX" dirty="0" err="1"/>
              <a:t>Ant</a:t>
            </a:r>
            <a:r>
              <a:rPr lang="es-MX" dirty="0"/>
              <a:t> </a:t>
            </a:r>
            <a:r>
              <a:rPr lang="es-MX" dirty="0" err="1"/>
              <a:t>colony</a:t>
            </a:r>
            <a:r>
              <a:rPr lang="es-MX" dirty="0"/>
              <a:t> </a:t>
            </a:r>
            <a:r>
              <a:rPr lang="es-MX" dirty="0" err="1"/>
              <a:t>optimization</a:t>
            </a:r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E72B4-CBBE-4FE9-AB06-551528D4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B958-5715-46D0-A0A5-BA9F6822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D5F60-E8EA-4EAB-95B4-4FEFCDF0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6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10E4C5-4C26-48EA-89B4-38E6F9C19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MX" sz="4000" dirty="0"/>
              <a:t>Herramienta de Optimización  Diseñada para el Curso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AAB0AA-D15F-486F-8354-CE47CC778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MX" b="1" dirty="0"/>
              <a:t>Ulises Olivares Pinto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089402-C3EA-42C0-BF31-5BF051CD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D5C5-CF72-4BCE-8D74-F1A28A33CF44}" type="datetime1">
              <a:rPr lang="en-US" smtClean="0"/>
              <a:pPr/>
              <a:t>3/22/2018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B8FF74-612C-4AF8-9B86-8A8FBB08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F718A-E356-4C8B-8462-BF15B917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F29B5-0EF1-4106-A0F4-ADEB80FE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06" y="196347"/>
            <a:ext cx="3337251" cy="967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D72E5D-DF66-461B-8E78-2593F55F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02" y="199151"/>
            <a:ext cx="2743218" cy="9675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469513-B220-45C9-A4B3-DC08863D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934" y="199151"/>
            <a:ext cx="3644128" cy="9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3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9631-148B-48AF-9D1D-91D5F454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Herramienta de Optimización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BFC2B-5406-4B9D-B61C-BE8EDA435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706880"/>
            <a:ext cx="4313864" cy="4338320"/>
          </a:xfrm>
        </p:spPr>
        <p:txBody>
          <a:bodyPr/>
          <a:lstStyle/>
          <a:p>
            <a:pPr marL="0" indent="0" algn="ctr">
              <a:buNone/>
            </a:pPr>
            <a:r>
              <a:rPr lang="es-MX" b="1" dirty="0"/>
              <a:t>Características</a:t>
            </a:r>
          </a:p>
          <a:p>
            <a:r>
              <a:rPr lang="es-MX" dirty="0"/>
              <a:t>Open </a:t>
            </a:r>
            <a:r>
              <a:rPr lang="es-MX" dirty="0" err="1"/>
              <a:t>Source</a:t>
            </a:r>
            <a:endParaRPr lang="es-MX" dirty="0"/>
          </a:p>
          <a:p>
            <a:r>
              <a:rPr lang="es-MX" dirty="0"/>
              <a:t>Lenguaje compilado</a:t>
            </a:r>
          </a:p>
          <a:p>
            <a:pPr lvl="1"/>
            <a:r>
              <a:rPr lang="es-MX" dirty="0"/>
              <a:t>C++</a:t>
            </a:r>
          </a:p>
          <a:p>
            <a:pPr lvl="2"/>
            <a:r>
              <a:rPr lang="es-MX" dirty="0"/>
              <a:t>Librerías</a:t>
            </a:r>
          </a:p>
          <a:p>
            <a:pPr lvl="3"/>
            <a:r>
              <a:rPr lang="es-MX" dirty="0"/>
              <a:t>GDAL</a:t>
            </a:r>
          </a:p>
          <a:p>
            <a:pPr lvl="3"/>
            <a:r>
              <a:rPr lang="es-MX" dirty="0" err="1"/>
              <a:t>OpenCV</a:t>
            </a:r>
            <a:endParaRPr lang="es-MX" dirty="0"/>
          </a:p>
          <a:p>
            <a:pPr lvl="3"/>
            <a:r>
              <a:rPr lang="es-MX" dirty="0"/>
              <a:t>Google </a:t>
            </a:r>
            <a:r>
              <a:rPr lang="es-MX" dirty="0" err="1"/>
              <a:t>Maps</a:t>
            </a:r>
            <a:endParaRPr lang="es-MX" dirty="0"/>
          </a:p>
          <a:p>
            <a:pPr lvl="3"/>
            <a:r>
              <a:rPr lang="es-MX" dirty="0" err="1"/>
              <a:t>Tclap</a:t>
            </a:r>
            <a:endParaRPr lang="es-MX" dirty="0"/>
          </a:p>
          <a:p>
            <a:pPr lvl="3"/>
            <a:r>
              <a:rPr lang="es-MX" dirty="0" err="1"/>
              <a:t>OpenMP</a:t>
            </a:r>
            <a:endParaRPr lang="es-MX" dirty="0"/>
          </a:p>
          <a:p>
            <a:pPr lvl="2"/>
            <a:r>
              <a:rPr lang="es-MX" dirty="0"/>
              <a:t>Proyección</a:t>
            </a:r>
          </a:p>
          <a:p>
            <a:pPr lvl="3"/>
            <a:endParaRPr lang="es-MX" dirty="0"/>
          </a:p>
          <a:p>
            <a:pPr lvl="2"/>
            <a:endParaRPr lang="es-MX" dirty="0"/>
          </a:p>
          <a:p>
            <a:pPr lvl="3"/>
            <a:endParaRPr lang="es-MX" dirty="0"/>
          </a:p>
          <a:p>
            <a:pPr lvl="2"/>
            <a:endParaRPr lang="es-MX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A5B0B6-5E81-4811-860F-DD0336C0A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699502"/>
            <a:ext cx="4313864" cy="4338320"/>
          </a:xfrm>
        </p:spPr>
        <p:txBody>
          <a:bodyPr/>
          <a:lstStyle/>
          <a:p>
            <a:pPr marL="0" indent="0" algn="ctr">
              <a:buNone/>
            </a:pPr>
            <a:r>
              <a:rPr lang="es-MX" b="1" dirty="0"/>
              <a:t>Recursos</a:t>
            </a:r>
            <a:endParaRPr lang="es-MX" dirty="0"/>
          </a:p>
          <a:p>
            <a:pPr marL="0" indent="0">
              <a:buNone/>
            </a:pPr>
            <a:r>
              <a:rPr lang="es-MX" u="sng" dirty="0"/>
              <a:t>Actuales</a:t>
            </a:r>
          </a:p>
          <a:p>
            <a:pPr lvl="1"/>
            <a:r>
              <a:rPr lang="es-MX" dirty="0" err="1"/>
              <a:t>Github</a:t>
            </a:r>
            <a:endParaRPr lang="es-MX" dirty="0"/>
          </a:p>
          <a:p>
            <a:pPr lvl="1"/>
            <a:r>
              <a:rPr lang="es-MX" dirty="0"/>
              <a:t>Docker</a:t>
            </a:r>
          </a:p>
          <a:p>
            <a:pPr lvl="2"/>
            <a:r>
              <a:rPr lang="es-MX" dirty="0"/>
              <a:t>Docker file</a:t>
            </a:r>
          </a:p>
          <a:p>
            <a:pPr lvl="2"/>
            <a:r>
              <a:rPr lang="es-MX" dirty="0"/>
              <a:t>Docker Hub </a:t>
            </a:r>
          </a:p>
          <a:p>
            <a:pPr lvl="1"/>
            <a:r>
              <a:rPr lang="es-MX" dirty="0"/>
              <a:t>Servidor Web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u="sng" dirty="0"/>
              <a:t>Futuro (Corto plazo)</a:t>
            </a:r>
          </a:p>
          <a:p>
            <a:pPr lvl="1"/>
            <a:r>
              <a:rPr lang="es-MX" dirty="0"/>
              <a:t>Máquina virtual</a:t>
            </a:r>
          </a:p>
          <a:p>
            <a:pPr lvl="1"/>
            <a:r>
              <a:rPr lang="es-MX" dirty="0"/>
              <a:t>Google </a:t>
            </a:r>
            <a:r>
              <a:rPr lang="es-MX" dirty="0" err="1"/>
              <a:t>Earth</a:t>
            </a:r>
            <a:r>
              <a:rPr lang="es-MX" dirty="0"/>
              <a:t> </a:t>
            </a:r>
            <a:r>
              <a:rPr lang="es-MX" dirty="0" err="1"/>
              <a:t>Engine</a:t>
            </a:r>
            <a:endParaRPr lang="es-MX" dirty="0"/>
          </a:p>
          <a:p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46B9D-E4AB-49A5-8C53-F1D440BF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DEC54-958B-466B-B0D0-122AD5D4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A3E8C-1854-42E9-9CFB-DCFCAE2D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9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CF10-3D6C-4893-8A11-4B075BEC4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/>
              <a:t>Contenido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52319-AC7D-427F-85CF-EAA7CFEF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24614"/>
            <a:ext cx="8915400" cy="4286608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r>
              <a:rPr lang="es-MX" dirty="0"/>
              <a:t>INTRODUCCIÓN A LOS MÉTODOS DE OPTIMIZACIÓN (JUEVES)</a:t>
            </a:r>
          </a:p>
          <a:p>
            <a:pPr marL="0" indent="0">
              <a:buNone/>
            </a:pPr>
            <a:endParaRPr lang="es-MX" dirty="0"/>
          </a:p>
          <a:p>
            <a:pPr lvl="1"/>
            <a:endParaRPr lang="es-MX" dirty="0"/>
          </a:p>
          <a:p>
            <a:pPr>
              <a:buFont typeface="+mj-lt"/>
              <a:buAutoNum type="arabicPeriod"/>
            </a:pPr>
            <a:r>
              <a:rPr lang="es-MX" dirty="0"/>
              <a:t>DESCRIPCIÓN DE LAS HERRAMIENTAS PARA EL CURSO (JUEVES)</a:t>
            </a:r>
          </a:p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r>
              <a:rPr lang="es-MX" dirty="0"/>
              <a:t>INSTALACIÓN DE CONTENEDOR DE DOCKER (JUEVES)</a:t>
            </a:r>
          </a:p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r>
              <a:rPr lang="es-MX" dirty="0"/>
              <a:t>PRUEBAS DE FUNCIONAMIENTO (DIVERSOS DATASETS) (VIERNES)</a:t>
            </a:r>
          </a:p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r>
              <a:rPr lang="es-MX" dirty="0"/>
              <a:t>COMPARATIVA DE ALGORITMOS Y HEURÍSTICAS (VIERNES)</a:t>
            </a:r>
          </a:p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endParaRPr lang="es-MX" dirty="0"/>
          </a:p>
          <a:p>
            <a:pPr lvl="1"/>
            <a:endParaRPr lang="es-MX" dirty="0"/>
          </a:p>
          <a:p>
            <a:pPr>
              <a:buFont typeface="+mj-lt"/>
              <a:buAutoNum type="arabicPeriod"/>
            </a:pPr>
            <a:endParaRPr lang="es-MX" dirty="0"/>
          </a:p>
          <a:p>
            <a:pPr>
              <a:buFont typeface="+mj-lt"/>
              <a:buAutoNum type="arabicPeriod"/>
            </a:pPr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8BEF-0B4E-4C3E-A13B-1771767B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FC303-B18A-4797-9F02-0AE6CD23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CBA63-7C37-4856-9027-0C3E8FF8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0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9F6B524-C837-4F88-B7CE-9E6A67F5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39043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MX" sz="4000" dirty="0"/>
              <a:t>Importación de datos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95F7D28-FF25-456D-A8C3-FCC90AA39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2252" y="1554480"/>
            <a:ext cx="4313864" cy="3777622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Biomasa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174E05B-8466-41EE-9CED-583B5EE76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9787" y="1547102"/>
            <a:ext cx="4313864" cy="3777622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Fricción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0DC91-ADDE-4FEA-B8CD-951A8C8F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1195-F5CE-46A3-B11C-95F65EE1997C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02EC0-1424-491F-9000-EB670A99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F6B6B-0626-482F-BF89-4C6EB5E65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"/>
          <a:stretch/>
        </p:blipFill>
        <p:spPr>
          <a:xfrm>
            <a:off x="1208354" y="2316958"/>
            <a:ext cx="4771442" cy="3663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3FFD02-0302-46FF-900C-7864A073A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" b="484"/>
          <a:stretch/>
        </p:blipFill>
        <p:spPr>
          <a:xfrm>
            <a:off x="6916427" y="2343149"/>
            <a:ext cx="4741561" cy="36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13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131745" y="319843"/>
            <a:ext cx="5447695" cy="6241143"/>
          </a:xfrm>
        </p:spPr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656845" y="1152907"/>
            <a:ext cx="6535155" cy="1382462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chemeClr val="tx1"/>
                </a:solidFill>
              </a:rPr>
              <a:t>División de </a:t>
            </a:r>
            <a:r>
              <a:rPr lang="es-MX" sz="4800" dirty="0" err="1">
                <a:solidFill>
                  <a:schemeClr val="tx1"/>
                </a:solidFill>
              </a:rPr>
              <a:t>grids</a:t>
            </a:r>
            <a:r>
              <a:rPr lang="es-MX" sz="4800" dirty="0">
                <a:solidFill>
                  <a:schemeClr val="tx1"/>
                </a:solidFill>
              </a:rPr>
              <a:t>: Caso de estudio Haití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Marcador de texto 5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6072920" y="3113792"/>
                <a:ext cx="5703003" cy="2206277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07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𝐴𝑙𝑡𝑜</m:t>
                    </m:r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𝑑𝑒</m:t>
                    </m:r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𝑖𝑚𝑎𝑔𝑒𝑛</m:t>
                    </m:r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=2309</m:t>
                    </m:r>
                    <m:r>
                      <a:rPr lang="es-MX" sz="1467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𝐴𝑛𝑐h𝑜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𝑑𝑒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𝑖𝑚𝑎𝑔𝑒𝑛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=3014</m:t>
                    </m:r>
                  </m:oMath>
                </a14:m>
                <a:endParaRPr lang="es-MX" sz="1467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𝑏𝑖𝑜𝑚𝑎𝑠𝑎</m:t>
                        </m:r>
                      </m:e>
                    </m:ba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=30.711</m:t>
                    </m:r>
                  </m:oMath>
                </a14:m>
                <a:endParaRPr lang="es-MX" sz="1467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 sz="1467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Pix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𝑒𝑙𝑒𝑠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𝑝𝑜𝑟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𝑔𝑟𝑖𝑑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500,000</m:t>
                        </m:r>
                      </m:num>
                      <m:den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30.711</m:t>
                        </m:r>
                      </m:den>
                    </m:f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=16,280.8</m:t>
                    </m:r>
                  </m:oMath>
                </a14:m>
                <a:endParaRPr lang="es-MX" sz="1467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𝐼𝑛𝑡𝑒𝑟𝑣𝑎𝑙𝑜𝑠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16,280.8</m:t>
                        </m:r>
                      </m:e>
                    </m:rad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≈128</m:t>
                    </m:r>
                  </m:oMath>
                </a14:m>
                <a:endParaRPr lang="es-MX" sz="1467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𝑥𝐼𝑛𝑡𝑒𝑟𝑣𝑎𝑙𝑜𝑠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2309</m:t>
                        </m:r>
                      </m:num>
                      <m:den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128</m:t>
                        </m:r>
                      </m:den>
                    </m:f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≈19 </m:t>
                    </m:r>
                    <m:r>
                      <a:rPr lang="es-MX" sz="1467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𝑦𝐼𝑛𝑡𝑒𝑟𝑣𝑎𝑙𝑜𝑠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3014</m:t>
                        </m:r>
                      </m:num>
                      <m:den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128</m:t>
                        </m:r>
                      </m:den>
                    </m:f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≈24 </m:t>
                    </m:r>
                  </m:oMath>
                </a14:m>
                <a:endParaRPr lang="es-MX" sz="1467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s-MX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Marcador de tex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6072920" y="3113792"/>
                <a:ext cx="5703003" cy="2206277"/>
              </a:xfrm>
              <a:blipFill>
                <a:blip r:embed="rId2"/>
                <a:stretch>
                  <a:fillRect l="-21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Marcador de posición de imagen 8"/>
          <p:cNvPicPr>
            <a:picLocks noChangeAspect="1"/>
          </p:cNvPicPr>
          <p:nvPr/>
        </p:nvPicPr>
        <p:blipFill rotWithShape="1">
          <a:blip r:embed="rId3"/>
          <a:srcRect l="21212" t="6999" r="32545" b="30251"/>
          <a:stretch/>
        </p:blipFill>
        <p:spPr>
          <a:xfrm>
            <a:off x="128814" y="319845"/>
            <a:ext cx="4615542" cy="3521279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8552"/>
              </p:ext>
            </p:extLst>
          </p:nvPr>
        </p:nvGraphicFramePr>
        <p:xfrm>
          <a:off x="131746" y="319843"/>
          <a:ext cx="4615545" cy="3521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9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1253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253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Cerrar llave 15"/>
          <p:cNvSpPr/>
          <p:nvPr/>
        </p:nvSpPr>
        <p:spPr>
          <a:xfrm>
            <a:off x="4762500" y="319843"/>
            <a:ext cx="355600" cy="352128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200"/>
          </a:p>
        </p:txBody>
      </p:sp>
      <p:sp>
        <p:nvSpPr>
          <p:cNvPr id="17" name="Cerrar llave 16"/>
          <p:cNvSpPr/>
          <p:nvPr/>
        </p:nvSpPr>
        <p:spPr>
          <a:xfrm rot="5400000">
            <a:off x="2265047" y="1737622"/>
            <a:ext cx="343076" cy="461554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200"/>
          </a:p>
        </p:txBody>
      </p:sp>
      <p:sp>
        <p:nvSpPr>
          <p:cNvPr id="18" name="CuadroTexto 17"/>
          <p:cNvSpPr txBox="1"/>
          <p:nvPr/>
        </p:nvSpPr>
        <p:spPr>
          <a:xfrm>
            <a:off x="5195505" y="191823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19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246789" y="435663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Marcador de texto 5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318117" y="4834882"/>
                <a:ext cx="5703003" cy="220627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7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𝑡𝑜𝑡𝑎𝑙𝐺𝑟𝑖𝑑𝑠</m:t>
                    </m:r>
                    <m:r>
                      <a:rPr lang="es-MX" sz="1467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MX" sz="14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e>
                    </m:d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⇒456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𝑔𝑟𝑖𝑑𝑠</m:t>
                    </m:r>
                    <m:r>
                      <a:rPr lang="es-MX" sz="14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s-MX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Marcador de text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318117" y="4834882"/>
                <a:ext cx="5703003" cy="2206277"/>
              </a:xfrm>
              <a:blipFill>
                <a:blip r:embed="rId4"/>
                <a:stretch>
                  <a:fillRect l="-321" t="-5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7135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B69C44-3670-4678-B70A-1ACC2DB8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División en </a:t>
            </a:r>
            <a:r>
              <a:rPr lang="es-MX" dirty="0" err="1"/>
              <a:t>Grids</a:t>
            </a:r>
            <a:r>
              <a:rPr lang="es-MX" dirty="0"/>
              <a:t> y Refinamiento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BD69C3-F5FF-49AB-BCC2-4B13187DA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01478"/>
            <a:ext cx="8915400" cy="4209744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tx1"/>
                </a:solidFill>
              </a:rPr>
              <a:t>Una vez calculado el número de cuadriculas en las que se deberá particionar el mapa de biomasa, se almacena la información para cada </a:t>
            </a:r>
            <a:r>
              <a:rPr lang="es-ES" sz="2000" dirty="0" err="1">
                <a:solidFill>
                  <a:schemeClr val="tx1"/>
                </a:solidFill>
              </a:rPr>
              <a:t>grid</a:t>
            </a:r>
            <a:r>
              <a:rPr lang="es-ES" sz="2000" dirty="0">
                <a:solidFill>
                  <a:schemeClr val="tx1"/>
                </a:solidFill>
              </a:rPr>
              <a:t>:</a:t>
            </a:r>
          </a:p>
          <a:p>
            <a:pPr marL="1257209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Biomasa total.</a:t>
            </a:r>
          </a:p>
          <a:p>
            <a:pPr marL="1257209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Fricción total.</a:t>
            </a:r>
          </a:p>
          <a:p>
            <a:pPr marL="1257209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Elementos válidos e inválidos.</a:t>
            </a:r>
          </a:p>
          <a:p>
            <a:pPr marL="1257209" lvl="1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Relación total (biomasa / fricción).</a:t>
            </a:r>
            <a:endParaRPr lang="es-ES" sz="4000" dirty="0">
              <a:solidFill>
                <a:schemeClr val="tx1"/>
              </a:solidFill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Aquella partición con una </a:t>
            </a:r>
            <a:r>
              <a:rPr lang="es-ES" sz="2000" b="1" dirty="0">
                <a:solidFill>
                  <a:schemeClr val="tx1"/>
                </a:solidFill>
              </a:rPr>
              <a:t>mayor relación</a:t>
            </a:r>
            <a:r>
              <a:rPr lang="es-ES" sz="2000" dirty="0">
                <a:solidFill>
                  <a:schemeClr val="tx1"/>
                </a:solidFill>
              </a:rPr>
              <a:t>, es decir, una alta cantidad de biomasa y una baja cantidad de fricción, será la seleccionada como candidato para calcular el punto de origen de la búsqueda de biomasa a satisfacer.</a:t>
            </a:r>
          </a:p>
          <a:p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E024BE-4635-4777-BC8D-6FE916E5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989A5-54F8-4D51-82AE-FBFA95D6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25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6CD8-E6E3-47EF-B54C-8ECD21DD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Punto Representativo por </a:t>
            </a:r>
            <a:r>
              <a:rPr lang="es-MX" dirty="0" err="1"/>
              <a:t>Grid</a:t>
            </a:r>
            <a:endParaRPr lang="es-MX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DB0B94-2E46-4390-AA12-AA90059FA0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9390" y="1782504"/>
                <a:ext cx="8915400" cy="4533131"/>
              </a:xfrm>
            </p:spPr>
            <p:txBody>
              <a:bodyPr>
                <a:normAutofit/>
              </a:bodyPr>
              <a:lstStyle/>
              <a:p>
                <a:r>
                  <a:rPr lang="es-MX" dirty="0"/>
                  <a:t>Con la finalidad de decrementar el número de elementos a inspeccionar, se selecciona un punto representativo por </a:t>
                </a:r>
                <a:r>
                  <a:rPr lang="es-MX" dirty="0" err="1"/>
                  <a:t>grid</a:t>
                </a:r>
                <a:r>
                  <a:rPr lang="es-MX" dirty="0"/>
                  <a:t> </a:t>
                </a:r>
                <a:r>
                  <a:rPr lang="es-MX" b="1" dirty="0"/>
                  <a:t>(centroide).</a:t>
                </a:r>
              </a:p>
              <a:p>
                <a:pPr marL="0" indent="0" algn="ctr">
                  <a:buNone/>
                </a:pPr>
                <a:endParaRPr lang="es-MX" b="1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s-MX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MX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s-MX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s-MX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𝒎𝒊𝒏</m:t>
                              </m:r>
                            </m:sub>
                          </m:sSub>
                        </m:num>
                        <m:den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s-ES" b="1" dirty="0"/>
              </a:p>
              <a:p>
                <a:pPr marL="0" indent="0">
                  <a:buNone/>
                </a:pPr>
                <a:r>
                  <a:rPr lang="es-ES" b="1" dirty="0"/>
                  <a:t>	</a:t>
                </a:r>
                <a:r>
                  <a:rPr lang="es-MX" b="1" dirty="0"/>
                  <a:t>		                 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s-ES" b="1" i="1">
                        <a:latin typeface="Cambria Math" panose="02040503050406030204" pitchFamily="18" charset="0"/>
                      </a:rPr>
                      <m:t>  = </m:t>
                    </m:r>
                    <m:sSub>
                      <m:sSub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𝒎𝒊𝒏</m:t>
                        </m:r>
                      </m:sub>
                    </m:sSub>
                    <m:r>
                      <a:rPr lang="es-E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MX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  <m:r>
                          <a:rPr lang="es-MX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1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s-MX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s-ES" b="1" i="1">
                                <a:latin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num>
                      <m:den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s-ES" b="1" dirty="0"/>
              </a:p>
              <a:p>
                <a:pPr marL="0" indent="0">
                  <a:buNone/>
                </a:pPr>
                <a:r>
                  <a:rPr lang="es-ES" dirty="0"/>
                  <a:t>dónde:</a:t>
                </a:r>
                <a:br>
                  <a:rPr lang="es-ES" dirty="0"/>
                </a:br>
                <a14:m>
                  <m:oMath xmlns:m="http://schemas.openxmlformats.org/officeDocument/2006/math">
                    <m:r>
                      <a:rPr lang="es-ES" sz="160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s-MX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s-ES" sz="1600" dirty="0"/>
                  <a:t> </a:t>
                </a:r>
                <a:r>
                  <a:rPr lang="en-US" sz="1600" dirty="0"/>
                  <a:t>= </a:t>
                </a:r>
                <a:r>
                  <a:rPr lang="es-ES" sz="1600" dirty="0"/>
                  <a:t>coordenada de punto representativo en x</a:t>
                </a:r>
                <a:endParaRPr lang="es-MX" sz="1600" dirty="0"/>
              </a:p>
              <a:p>
                <a:pPr marL="0" indent="0">
                  <a:buNone/>
                </a:pPr>
                <a:r>
                  <a:rPr lang="es-ES" sz="16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s-MX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s-ES" sz="1600" dirty="0"/>
                      <m:t>coordenada</m:t>
                    </m:r>
                    <m:r>
                      <m:rPr>
                        <m:nor/>
                      </m:rPr>
                      <a:rPr lang="es-ES" sz="1600" dirty="0"/>
                      <m:t> </m:t>
                    </m:r>
                    <m:r>
                      <m:rPr>
                        <m:nor/>
                      </m:rPr>
                      <a:rPr lang="es-ES" sz="1600" dirty="0"/>
                      <m:t>de</m:t>
                    </m:r>
                    <m:r>
                      <m:rPr>
                        <m:nor/>
                      </m:rPr>
                      <a:rPr lang="es-ES" sz="1600" dirty="0"/>
                      <m:t> </m:t>
                    </m:r>
                    <m:r>
                      <m:rPr>
                        <m:nor/>
                      </m:rPr>
                      <a:rPr lang="es-ES" sz="1600" dirty="0"/>
                      <m:t>punto</m:t>
                    </m:r>
                    <m:r>
                      <m:rPr>
                        <m:nor/>
                      </m:rPr>
                      <a:rPr lang="es-ES" sz="1600" dirty="0"/>
                      <m:t> </m:t>
                    </m:r>
                    <m:r>
                      <m:rPr>
                        <m:nor/>
                      </m:rPr>
                      <a:rPr lang="es-ES" sz="1600" dirty="0"/>
                      <m:t>representativo</m:t>
                    </m:r>
                    <m:r>
                      <m:rPr>
                        <m:nor/>
                      </m:rPr>
                      <a:rPr lang="es-ES" sz="1600" dirty="0"/>
                      <m:t> </m:t>
                    </m:r>
                    <m:r>
                      <m:rPr>
                        <m:nor/>
                      </m:rPr>
                      <a:rPr lang="es-ES" sz="1600" dirty="0"/>
                      <m:t>en</m:t>
                    </m:r>
                    <m:r>
                      <m:rPr>
                        <m:nor/>
                      </m:rPr>
                      <a:rPr lang="es-ES" sz="1600" dirty="0"/>
                      <m:t> </m:t>
                    </m:r>
                    <m:r>
                      <m:rPr>
                        <m:nor/>
                      </m:rPr>
                      <a:rPr lang="en-US" sz="1600" b="0" i="0" dirty="0" smtClean="0"/>
                      <m:t>y</m:t>
                    </m:r>
                  </m:oMath>
                </a14:m>
                <a:endParaRPr lang="es-MX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s-ES" sz="1600" dirty="0"/>
                  <a:t> = coordenada mínima en el eje x dela cuadrícula seleccionada </a:t>
                </a:r>
              </a:p>
              <a:p>
                <a:pPr marL="0" indent="0">
                  <a:buNone/>
                </a:pPr>
                <a:r>
                  <a:rPr lang="es-ES" sz="1600" dirty="0"/>
                  <a:t>   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MX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s-ES" sz="1600" dirty="0"/>
                  <a:t> = coordenada mínima en el eje y de la cuadrícula seleccionada</a:t>
                </a:r>
                <a:endParaRPr lang="es-MX" sz="1600" dirty="0"/>
              </a:p>
              <a:p>
                <a:pPr marL="0" indent="0">
                  <a:buNone/>
                </a:pPr>
                <a:r>
                  <a:rPr lang="es-MX" sz="16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s-ES" sz="1600" dirty="0"/>
                  <a:t> = coordenada máxima en el eje x de la cuadrícula seleccionada</a:t>
                </a:r>
              </a:p>
              <a:p>
                <a:pPr marL="0" indent="0">
                  <a:buNone/>
                </a:pPr>
                <a:r>
                  <a:rPr lang="es-MX" sz="16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s-ES" sz="1600" dirty="0"/>
                  <a:t> = coordenada máxima en el eje y para la cuadrícula seleccionada</a:t>
                </a:r>
                <a:endParaRPr lang="es-MX" sz="1600" dirty="0"/>
              </a:p>
              <a:p>
                <a:pPr marL="0" indent="0">
                  <a:buNone/>
                </a:pPr>
                <a:endParaRPr lang="es-MX" b="1" dirty="0"/>
              </a:p>
              <a:p>
                <a:pPr marL="0" indent="0">
                  <a:buNone/>
                </a:pPr>
                <a:endParaRPr lang="es-MX" b="1" dirty="0"/>
              </a:p>
              <a:p>
                <a:endParaRPr lang="es-MX" b="1" dirty="0"/>
              </a:p>
              <a:p>
                <a:endParaRPr lang="es-MX" b="1" dirty="0"/>
              </a:p>
              <a:p>
                <a:endParaRPr lang="es-MX" b="1" dirty="0"/>
              </a:p>
              <a:p>
                <a:endParaRPr lang="es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DB0B94-2E46-4390-AA12-AA90059FA0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390" y="1782504"/>
                <a:ext cx="8915400" cy="4533131"/>
              </a:xfrm>
              <a:blipFill>
                <a:blip r:embed="rId2"/>
                <a:stretch>
                  <a:fillRect l="-547" t="-672" b="-94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81A5D-4E38-4104-B117-821C41C7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BA05C-C6B4-4312-9504-700C3735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58746-4840-4E0C-89C4-52172F9B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417A8-933E-40F8-97FF-8B9721FC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620" y="1905000"/>
            <a:ext cx="1420962" cy="1289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25D31-3A74-464C-BEBA-31146A346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619" y="3185889"/>
            <a:ext cx="1476717" cy="1329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DF39D-1584-4541-AD03-43BE83AF4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619" y="4600987"/>
            <a:ext cx="1420963" cy="13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08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87AE-8513-4ED2-AF37-2E094414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s-MX" dirty="0" err="1"/>
              <a:t>álculo</a:t>
            </a:r>
            <a:r>
              <a:rPr lang="es-MX" dirty="0"/>
              <a:t> de Función Costo-</a:t>
            </a:r>
            <a:r>
              <a:rPr lang="es-MX" dirty="0" err="1"/>
              <a:t>Distanci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B02B6-566B-40DC-855F-C2DAF379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31716"/>
            <a:ext cx="8915400" cy="586451"/>
          </a:xfrm>
        </p:spPr>
        <p:txBody>
          <a:bodyPr/>
          <a:lstStyle/>
          <a:p>
            <a:r>
              <a:rPr lang="es-MX" dirty="0"/>
              <a:t>Esta Función se calcula a partir del maña de fricción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D1299-5428-4080-A98D-230FE6C91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F59ED-222D-4ED1-B78B-2AA49DB9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DE70F-33DB-49C1-B3BE-B9F476AB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EFC77-558D-4D04-9CDF-2BB53BAE5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60"/>
          <a:stretch/>
        </p:blipFill>
        <p:spPr>
          <a:xfrm>
            <a:off x="150471" y="2493218"/>
            <a:ext cx="12041529" cy="29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47C5A-2107-4B6C-AFAC-8B6B3FD3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Algoritmos de exploración y Heurísticas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A1B05C-8536-43A3-8B7A-DE77307D8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/>
              <a:t>Exploración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D8243-0AC1-4353-9666-B5C714E90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MX" dirty="0"/>
              <a:t>A*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MX" dirty="0" err="1"/>
              <a:t>Busqueda</a:t>
            </a:r>
            <a:r>
              <a:rPr lang="es-MX" dirty="0"/>
              <a:t> en Anchura (</a:t>
            </a:r>
            <a:r>
              <a:rPr lang="es-MX" dirty="0" err="1"/>
              <a:t>Breadth</a:t>
            </a:r>
            <a:r>
              <a:rPr lang="es-MX" dirty="0"/>
              <a:t> 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Search</a:t>
            </a:r>
            <a:r>
              <a:rPr lang="es-MX" dirty="0"/>
              <a:t>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MX" dirty="0"/>
              <a:t>Dijkstra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MX" dirty="0" err="1"/>
              <a:t>Bellman</a:t>
            </a:r>
            <a:r>
              <a:rPr lang="es-MX" dirty="0"/>
              <a:t>-Ford</a:t>
            </a:r>
          </a:p>
          <a:p>
            <a:endParaRPr lang="es-MX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F30813-0B8D-430E-9022-50BB6D63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MX" dirty="0"/>
              <a:t>Heurísticas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E4EFE6-6379-49F5-8F06-F02EF1026C0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MX" dirty="0"/>
              <a:t>Distancia Euclidiana</a:t>
            </a:r>
          </a:p>
          <a:p>
            <a:pPr>
              <a:lnSpc>
                <a:spcPct val="150000"/>
              </a:lnSpc>
            </a:pPr>
            <a:r>
              <a:rPr lang="es-MX" dirty="0"/>
              <a:t>Distancia Manhattan</a:t>
            </a:r>
          </a:p>
          <a:p>
            <a:pPr>
              <a:lnSpc>
                <a:spcPct val="150000"/>
              </a:lnSpc>
            </a:pPr>
            <a:r>
              <a:rPr lang="es-MX" dirty="0"/>
              <a:t>Distancia Diagonal</a:t>
            </a:r>
          </a:p>
          <a:p>
            <a:pPr>
              <a:lnSpc>
                <a:spcPct val="150000"/>
              </a:lnSpc>
            </a:pPr>
            <a:r>
              <a:rPr lang="es-MX" dirty="0"/>
              <a:t>Expansión de árbol binario basado en medía y desviación estándar</a:t>
            </a:r>
          </a:p>
          <a:p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81783-3850-4E09-8A95-174E699C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B88A-B78F-436E-976E-1733A710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C65CF-A2D8-4C1B-B40A-7409B9A5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804EC2-AB2E-4BC1-B638-2D72598C8F68}"/>
              </a:ext>
            </a:extLst>
          </p:cNvPr>
          <p:cNvSpPr/>
          <p:nvPr/>
        </p:nvSpPr>
        <p:spPr>
          <a:xfrm>
            <a:off x="2496615" y="2545738"/>
            <a:ext cx="4342893" cy="1474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43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uiExpand="1" build="p"/>
      <p:bldP spid="8" grpId="0" build="p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9CA0084-949A-479A-AD5A-9FD469E5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Distancia Euclidiana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50256B-A00E-4348-BC1D-4534D47E2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/>
              <a:t>Es la distancia ordinaria, tal y como se mediría con una regla entre dos puntos en el plano. Su fórmula se deduce a partir del teorema de Pitágoras:</a:t>
            </a:r>
          </a:p>
          <a:p>
            <a:endParaRPr lang="es-MX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143DBB-014C-40CC-80A7-1C9059E4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25C-4001-467F-AD0A-5CF6C2D31D77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3C034-20B6-4EC4-84C3-7A3C752E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A1084-80B7-42DB-BE4A-0D919B90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FE08E96-E072-4DA2-A428-E5D8FBF87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2" t="37740" r="28802" b="58127"/>
          <a:stretch/>
        </p:blipFill>
        <p:spPr>
          <a:xfrm>
            <a:off x="2769085" y="5541627"/>
            <a:ext cx="8555653" cy="476517"/>
          </a:xfrm>
          <a:prstGeom prst="rect">
            <a:avLst/>
          </a:prstGeom>
        </p:spPr>
      </p:pic>
      <p:pic>
        <p:nvPicPr>
          <p:cNvPr id="15" name="Imagen 21">
            <a:extLst>
              <a:ext uri="{FF2B5EF4-FFF2-40B4-BE49-F238E27FC236}">
                <a16:creationId xmlns:a16="http://schemas.microsoft.com/office/drawing/2014/main" id="{5D8B1C15-29DF-4535-A88B-E80B32C817D6}"/>
              </a:ext>
            </a:extLst>
          </p:cNvPr>
          <p:cNvPicPr/>
          <p:nvPr/>
        </p:nvPicPr>
        <p:blipFill rotWithShape="1">
          <a:blip r:embed="rId3"/>
          <a:srcRect l="32926" t="49940" r="44569" b="27248"/>
          <a:stretch/>
        </p:blipFill>
        <p:spPr bwMode="auto">
          <a:xfrm>
            <a:off x="5517122" y="3387573"/>
            <a:ext cx="3059577" cy="1789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2688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C718-3DB7-4AAD-8BC7-1D99108B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Distancia Manhattan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A73D8-2F86-4B8E-A0DC-E35B740C2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/>
              <a:t>Esta heurística se traduce en la suma de los valores absolutos de las diferencias en las coordenadas del punto objetivo y las coordenadas actuales de la celda. Su fórmula es la siguiente:</a:t>
            </a:r>
          </a:p>
          <a:p>
            <a:pPr algn="just"/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38482-7CCB-431D-ADB6-2953F506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2A12A-8C3F-4F67-8A8A-6B9C3F21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A83B-223B-4E05-A344-448E60EE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Imagen 10">
            <a:extLst>
              <a:ext uri="{FF2B5EF4-FFF2-40B4-BE49-F238E27FC236}">
                <a16:creationId xmlns:a16="http://schemas.microsoft.com/office/drawing/2014/main" id="{6BB368A2-907D-4A93-AFA3-B4A9BEEB728C}"/>
              </a:ext>
            </a:extLst>
          </p:cNvPr>
          <p:cNvPicPr/>
          <p:nvPr/>
        </p:nvPicPr>
        <p:blipFill rotWithShape="1">
          <a:blip r:embed="rId2"/>
          <a:srcRect l="35424" t="44677" r="46717" b="37211"/>
          <a:stretch/>
        </p:blipFill>
        <p:spPr bwMode="auto">
          <a:xfrm>
            <a:off x="5612684" y="3707550"/>
            <a:ext cx="2868454" cy="1592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F1D94EAA-5E23-4C68-8A18-507F26ABB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3" t="40183" r="32077" b="54369"/>
          <a:stretch/>
        </p:blipFill>
        <p:spPr>
          <a:xfrm>
            <a:off x="3683383" y="5537113"/>
            <a:ext cx="6727057" cy="5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46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C089-D2E3-486E-B835-8D62B4A1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Distancia diagonal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33A9CF-ECC3-49F3-B5CC-921E8A1A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4652" y="2352815"/>
                <a:ext cx="8292148" cy="3777622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s-ES" dirty="0"/>
                  <a:t>La distancia diagonal es el máximo de los valores absolutos de las diferencias en las coordenadas x e y del punto destino y las del punto de origen, es decir:</a:t>
                </a:r>
              </a:p>
              <a:p>
                <a:endParaRPr lang="es-MX" dirty="0"/>
              </a:p>
              <a:p>
                <a:pPr marL="0" indent="0">
                  <a:buNone/>
                </a:pPr>
                <a:endParaRPr lang="es-MX" dirty="0"/>
              </a:p>
              <a:p>
                <a:r>
                  <a:rPr lang="es-ES" dirty="0"/>
                  <a:t>donde: </a:t>
                </a:r>
                <a:endParaRPr lang="es-MX" dirty="0"/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0 </m:t>
                        </m:r>
                      </m:sub>
                    </m:sSub>
                  </m:oMath>
                </a14:m>
                <a:r>
                  <a:rPr lang="es-ES" dirty="0"/>
                  <a:t>= coordenada x del punto de origen.</a:t>
                </a:r>
                <a:endParaRPr lang="es-MX" dirty="0"/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/>
                  <a:t>= coordenada x del punto destino.</a:t>
                </a:r>
                <a:endParaRPr lang="es-MX" dirty="0"/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/>
                  <a:t>= coordenada y del punto de origen.</a:t>
                </a:r>
                <a:endParaRPr lang="es-MX" dirty="0"/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/>
                  <a:t>= coordenada y del punto destino.</a:t>
                </a:r>
              </a:p>
              <a:p>
                <a:pPr marL="0" indent="0">
                  <a:buNone/>
                </a:pPr>
                <a:endParaRPr lang="es-MX" dirty="0"/>
              </a:p>
              <a:p>
                <a:endParaRPr lang="es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33A9CF-ECC3-49F3-B5CC-921E8A1A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4652" y="2352815"/>
                <a:ext cx="8292148" cy="3777622"/>
              </a:xfrm>
              <a:blipFill>
                <a:blip r:embed="rId2"/>
                <a:stretch>
                  <a:fillRect l="-515" t="-968" r="-588" b="-11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63DE1-68B8-4C52-BF44-263ABC151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E9CE3-D35F-454E-AD7F-BD3411ED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3597-F4D6-4DAF-B534-AAF20249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4253D654-5431-44DC-9E2B-B5A501F6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12" y="3505200"/>
            <a:ext cx="2738119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24D7A-F54A-4913-9367-EDE3CF848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777" y="3456681"/>
            <a:ext cx="2959669" cy="15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93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A4FB-160B-4B80-A2BF-AFC4961A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Expansión de árbol binario basado en medía y desviación estándar</a:t>
            </a:r>
            <a:br>
              <a:rPr lang="es-MX" dirty="0"/>
            </a:br>
            <a:endParaRPr lang="es-MX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7FA403-2699-45F1-9392-0AFD25804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0412" y="2128906"/>
                <a:ext cx="6849428" cy="4089013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/>
                <a:r>
                  <a:rPr lang="es-ES" dirty="0"/>
                  <a:t>Se trata de un método que calcula la media y la desviación estándar de la relación de las celdas contiguas totales en cada uno de los niveles de búsqueda, explorando los candidatos de dos formas distintas:</a:t>
                </a:r>
              </a:p>
              <a:p>
                <a:pPr marL="685800" lvl="1" algn="just">
                  <a:buFont typeface="Arial" panose="020B0604020202020204" pitchFamily="34" charset="0"/>
                  <a:buChar char="•"/>
                </a:pPr>
                <a:r>
                  <a:rPr lang="es-ES" dirty="0"/>
                  <a:t>La primera, expande solamente los dos mejores candidatos, es decir, los almacena en la estructura de datos para su posterior expansión de vecinos, desechando los otros candidatos en el nivel.</a:t>
                </a:r>
              </a:p>
              <a:p>
                <a:pPr marL="685800" lvl="1" algn="just">
                  <a:buFont typeface="Arial" panose="020B0604020202020204" pitchFamily="34" charset="0"/>
                  <a:buChar char="•"/>
                </a:pPr>
                <a:r>
                  <a:rPr lang="es-ES" dirty="0"/>
                  <a:t>La segunda consta de una expansión de aquellos candidatos que sean iguales o mayores a la media de la relación total en el nivel.</a:t>
                </a:r>
              </a:p>
              <a:p>
                <a:pPr algn="just"/>
                <a:r>
                  <a:rPr lang="es-ES" dirty="0"/>
                  <a:t>Cualquiera de estas dos expansiones se dan solamente cuando se cumple la siguiente condición:</a:t>
                </a:r>
              </a:p>
              <a:p>
                <a:pPr marL="0" indent="0" algn="just">
                  <a:buNone/>
                </a:pPr>
                <a:endParaRPr lang="es-MX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s-ES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&gt; </m:t>
                      </m:r>
                      <m:acc>
                        <m:accPr>
                          <m:chr m:val="̅"/>
                          <m:ctrlPr>
                            <a:rPr lang="es-E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es-E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𝑟𝑒𝑙𝑎𝑐𝑖</m:t>
                              </m:r>
                              <m:r>
                                <a:rPr lang="es-E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es-E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s-E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acc>
                    </m:oMath>
                  </m:oMathPara>
                </a14:m>
                <a:endParaRPr lang="es-MX" sz="1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7FA403-2699-45F1-9392-0AFD258049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412" y="2128906"/>
                <a:ext cx="6849428" cy="4089013"/>
              </a:xfrm>
              <a:blipFill>
                <a:blip r:embed="rId2"/>
                <a:stretch>
                  <a:fillRect l="-445" t="-1639" r="-53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B32A-3BE6-4307-8A9D-6FE10498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13C3-13BF-447D-9134-B1EC52CE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4F523-044F-4A74-91AE-69FFB6B7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C49677EE-186E-4BEE-BE8B-F98B27161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55" y="4314162"/>
            <a:ext cx="3912337" cy="1597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2B8BB-D15A-4C6B-8453-37B11E480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454" y="2457620"/>
            <a:ext cx="3204158" cy="163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3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4D85-F8F7-4F0F-A74A-19D0C2EE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11045"/>
            <a:ext cx="8911687" cy="796317"/>
          </a:xfrm>
        </p:spPr>
        <p:txBody>
          <a:bodyPr/>
          <a:lstStyle/>
          <a:p>
            <a:pPr algn="ctr"/>
            <a:r>
              <a:rPr lang="es-MX" dirty="0"/>
              <a:t>Grupo de Trabajo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EB26E-D1EE-499A-8ADC-A5CDD894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865F-264E-450C-A5DE-FFAD1EEC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68A8645-8F48-46CF-82B6-1B7470C0D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1326" y="1323735"/>
            <a:ext cx="6174884" cy="5609726"/>
          </a:xfrm>
        </p:spPr>
      </p:pic>
    </p:spTree>
    <p:extLst>
      <p:ext uri="{BB962C8B-B14F-4D97-AF65-F5344CB8AC3E}">
        <p14:creationId xmlns:p14="http://schemas.microsoft.com/office/powerpoint/2010/main" val="2126763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91DD1-FAE1-459C-95CE-9D31DB0D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Exploración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AE488-FC96-4EB6-9150-4505EB496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El resultado se muestra en Google </a:t>
            </a:r>
            <a:r>
              <a:rPr lang="es-MX" dirty="0" err="1"/>
              <a:t>Maps</a:t>
            </a:r>
            <a:r>
              <a:rPr lang="es-MX" dirty="0"/>
              <a:t> (No Google </a:t>
            </a:r>
            <a:r>
              <a:rPr lang="es-MX" dirty="0" err="1"/>
              <a:t>Earth</a:t>
            </a:r>
            <a:r>
              <a:rPr lang="es-MX" dirty="0"/>
              <a:t> </a:t>
            </a:r>
            <a:r>
              <a:rPr lang="es-MX" dirty="0" err="1"/>
              <a:t>Engine</a:t>
            </a:r>
            <a:r>
              <a:rPr lang="es-MX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AFAE9-8058-400C-BCA5-87F3647D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73BF3-21B8-46EC-B094-8F28838B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15773-BB6D-4883-BE2E-C706EA2B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Marcador de posición de imagen 15">
            <a:extLst>
              <a:ext uri="{FF2B5EF4-FFF2-40B4-BE49-F238E27FC236}">
                <a16:creationId xmlns:a16="http://schemas.microsoft.com/office/drawing/2014/main" id="{8FDD27CB-B4FB-40A8-AD46-6213036F3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7" t="83344" r="47660" b="6746"/>
          <a:stretch/>
        </p:blipFill>
        <p:spPr>
          <a:xfrm>
            <a:off x="2436811" y="2919432"/>
            <a:ext cx="3351211" cy="3581401"/>
          </a:xfrm>
          <a:prstGeom prst="rect">
            <a:avLst/>
          </a:prstGeom>
        </p:spPr>
      </p:pic>
      <p:pic>
        <p:nvPicPr>
          <p:cNvPr id="5122" name="Picture 2" descr="...">
            <a:extLst>
              <a:ext uri="{FF2B5EF4-FFF2-40B4-BE49-F238E27FC236}">
                <a16:creationId xmlns:a16="http://schemas.microsoft.com/office/drawing/2014/main" id="{7E681C6A-E3BA-4D28-8654-139FB3A9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95319"/>
            <a:ext cx="3349622" cy="31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99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32A7-1306-49E7-8571-2329DF00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Validaciones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4269DB-0C82-46EB-A1B2-658DDED2F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028" y="1972703"/>
            <a:ext cx="3210492" cy="576262"/>
          </a:xfrm>
        </p:spPr>
        <p:txBody>
          <a:bodyPr/>
          <a:lstStyle/>
          <a:p>
            <a:r>
              <a:rPr lang="es-MX" dirty="0"/>
              <a:t>Validación Simple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6FD2A8-30AB-452C-AB0D-218046FA4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867" y="2548966"/>
            <a:ext cx="3560653" cy="3354060"/>
          </a:xfrm>
        </p:spPr>
        <p:txBody>
          <a:bodyPr/>
          <a:lstStyle/>
          <a:p>
            <a:r>
              <a:rPr lang="es-MX" dirty="0"/>
              <a:t>Selecciona un solo </a:t>
            </a:r>
            <a:r>
              <a:rPr lang="es-MX" dirty="0" err="1"/>
              <a:t>grid</a:t>
            </a:r>
            <a:r>
              <a:rPr lang="es-MX" dirty="0"/>
              <a:t> (El mejor candidato en el mapa)</a:t>
            </a:r>
          </a:p>
          <a:p>
            <a:pPr lvl="1"/>
            <a:r>
              <a:rPr lang="es-MX" dirty="0"/>
              <a:t>Convergencia en el 90% de los casos.</a:t>
            </a:r>
          </a:p>
          <a:p>
            <a:pPr lvl="1"/>
            <a:r>
              <a:rPr lang="es-MX" dirty="0"/>
              <a:t>Certidumbre alta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D73B6C-D69C-4A53-85E6-1100756F7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87868" y="1969475"/>
            <a:ext cx="3999001" cy="576262"/>
          </a:xfrm>
        </p:spPr>
        <p:txBody>
          <a:bodyPr/>
          <a:lstStyle/>
          <a:p>
            <a:r>
              <a:rPr lang="es-MX" dirty="0"/>
              <a:t>Validación Completa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941504-CEA6-4D22-9795-3F768583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48196" y="2545738"/>
            <a:ext cx="4338674" cy="3354060"/>
          </a:xfrm>
        </p:spPr>
        <p:txBody>
          <a:bodyPr/>
          <a:lstStyle/>
          <a:p>
            <a:r>
              <a:rPr lang="es-MX" dirty="0"/>
              <a:t>Se realiza la validación sobre todos los </a:t>
            </a:r>
            <a:r>
              <a:rPr lang="es-MX" dirty="0" err="1"/>
              <a:t>grids</a:t>
            </a:r>
            <a:r>
              <a:rPr lang="es-MX" dirty="0"/>
              <a:t> en un mapa.</a:t>
            </a:r>
          </a:p>
          <a:p>
            <a:pPr lvl="1"/>
            <a:r>
              <a:rPr lang="es-MX" dirty="0"/>
              <a:t>Tiempo de cómputo alto (2 a 3 días para mapas muy grandes)</a:t>
            </a:r>
          </a:p>
          <a:p>
            <a:pPr lvl="1"/>
            <a:r>
              <a:rPr lang="es-MX" dirty="0"/>
              <a:t>Uso de técnicas de cómputo paralelo.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C79E4-E96A-4CB4-8A0C-FCB55FA2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47ADE-8814-4EA2-879A-A2000CE7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F83A3-9163-46FE-8349-DB0E473D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07E78F1-3847-447D-8F94-BF7A100237D9}"/>
              </a:ext>
            </a:extLst>
          </p:cNvPr>
          <p:cNvSpPr txBox="1">
            <a:spLocks/>
          </p:cNvSpPr>
          <p:nvPr/>
        </p:nvSpPr>
        <p:spPr>
          <a:xfrm>
            <a:off x="3686932" y="2030435"/>
            <a:ext cx="431406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Validación Personalizada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7">
                <a:extLst>
                  <a:ext uri="{FF2B5EF4-FFF2-40B4-BE49-F238E27FC236}">
                    <a16:creationId xmlns:a16="http://schemas.microsoft.com/office/drawing/2014/main" id="{22A5040D-7489-4E40-B9B7-143C8B30A7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2092" y="2606698"/>
                <a:ext cx="3210491" cy="33540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25000"/>
                    </a:schemeClr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25000"/>
                    </a:schemeClr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25000"/>
                    </a:schemeClr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25000"/>
                    </a:schemeClr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25000"/>
                    </a:schemeClr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MX" dirty="0"/>
                  <a:t>Se realiza la validación sobre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MX" dirty="0"/>
                  <a:t> puntos.</a:t>
                </a:r>
              </a:p>
              <a:p>
                <a:pPr lvl="1" algn="just"/>
                <a:r>
                  <a:rPr lang="es-MX" dirty="0"/>
                  <a:t>Se incrementa la convergencia de forma proporcional al número de puntos seleccionados </a:t>
                </a:r>
              </a:p>
              <a:p>
                <a:pPr lvl="1" algn="just"/>
                <a:endParaRPr lang="es-MX" dirty="0"/>
              </a:p>
            </p:txBody>
          </p:sp>
        </mc:Choice>
        <mc:Fallback>
          <p:sp>
            <p:nvSpPr>
              <p:cNvPr id="13" name="Content Placeholder 7">
                <a:extLst>
                  <a:ext uri="{FF2B5EF4-FFF2-40B4-BE49-F238E27FC236}">
                    <a16:creationId xmlns:a16="http://schemas.microsoft.com/office/drawing/2014/main" id="{22A5040D-7489-4E40-B9B7-143C8B30A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092" y="2606698"/>
                <a:ext cx="3210491" cy="3354060"/>
              </a:xfrm>
              <a:prstGeom prst="rect">
                <a:avLst/>
              </a:prstGeom>
              <a:blipFill>
                <a:blip r:embed="rId2"/>
                <a:stretch>
                  <a:fillRect l="-1328" t="-1091" r="-94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512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DFE8900-C6D8-4881-A8A1-01DD97A2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Interfaz WEB de Despliegue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3988CA8-A75F-46D8-A834-A9A99FA1C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030" y="1905000"/>
            <a:ext cx="6656582" cy="377825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98C074-569A-4586-AA34-82697FB1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25C-4001-467F-AD0A-5CF6C2D31D77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B362C-2463-485F-A6B2-A3985024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s-MX" sz="2000" dirty="0"/>
              <a:t>http://www.mofuss.unam.mx/optimization/</a:t>
            </a: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7CA43-BFED-41E1-A2AF-C6E82416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24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9154-FD8D-4A5A-90F6-6EB607DE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Añadir Mapas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CFE422-E7EB-4D72-A973-6963BA795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2125908"/>
            <a:ext cx="8877925" cy="37782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1825C-C18E-4417-8A96-31C71F43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A8E3A-E7FC-4BAF-B9C0-23744A47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F04-E442-4880-BA30-8E90FC9A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16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F265-F4B2-41DE-B6D0-5FE28CED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Selección de Método de Exploración y Parámetros asociados a la planta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04BEB7-9BB6-470A-B691-729A77154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8125" y="2133600"/>
            <a:ext cx="8797575" cy="37782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ABADC-F6C9-4C73-A8BD-D0F84668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2C873-864C-43A3-AFEC-90572F23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C5820-8CF7-4A4D-8CF2-DB8FAEA1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52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C9D-4FE4-491A-AF50-3B8E93A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511" y="1068939"/>
            <a:ext cx="8915400" cy="888650"/>
          </a:xfrm>
        </p:spPr>
        <p:txBody>
          <a:bodyPr>
            <a:normAutofit fontScale="90000"/>
          </a:bodyPr>
          <a:lstStyle/>
          <a:p>
            <a:r>
              <a:rPr lang="es-MX" sz="3200" dirty="0"/>
              <a:t>Variables para interface de escenarios</a:t>
            </a:r>
            <a:br>
              <a:rPr lang="es-MX" sz="3200" dirty="0"/>
            </a:br>
            <a:r>
              <a:rPr lang="es-MX" sz="3200" dirty="0"/>
              <a:t>Generación eléctrica</a:t>
            </a:r>
          </a:p>
        </p:txBody>
      </p:sp>
      <p:pic>
        <p:nvPicPr>
          <p:cNvPr id="6" name="Picture 2" descr="http://www.wegp.unam.mx/static/courses/argentina2018/images/banner/CourseBanner.png">
            <a:extLst>
              <a:ext uri="{FF2B5EF4-FFF2-40B4-BE49-F238E27FC236}">
                <a16:creationId xmlns:a16="http://schemas.microsoft.com/office/drawing/2014/main" id="{00748D9F-1E91-4E51-8F82-E5B9B5995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b="31095"/>
          <a:stretch/>
        </p:blipFill>
        <p:spPr bwMode="auto">
          <a:xfrm>
            <a:off x="1498598" y="243279"/>
            <a:ext cx="9801225" cy="6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</p:spPr>
        <p:txBody>
          <a:bodyPr/>
          <a:lstStyle/>
          <a:p>
            <a:r>
              <a:rPr lang="es-MX" dirty="0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9" name="8 Rectángulo"/>
          <p:cNvSpPr/>
          <p:nvPr/>
        </p:nvSpPr>
        <p:spPr>
          <a:xfrm>
            <a:off x="759835" y="2417677"/>
            <a:ext cx="5962941" cy="347787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s-MX" sz="2000" dirty="0">
                <a:latin typeface="Arial"/>
              </a:rPr>
              <a:t>FÓRMULAS</a:t>
            </a:r>
          </a:p>
          <a:p>
            <a:pPr algn="ctr" fontAlgn="b"/>
            <a:endParaRPr lang="es-MX" sz="2000" dirty="0">
              <a:latin typeface="Arial"/>
            </a:endParaRPr>
          </a:p>
          <a:p>
            <a:pPr fontAlgn="b"/>
            <a:r>
              <a:rPr lang="es-MX" sz="2000" dirty="0">
                <a:latin typeface="Arial"/>
              </a:rPr>
              <a:t>Biomasa disponible </a:t>
            </a:r>
          </a:p>
          <a:p>
            <a:pPr fontAlgn="b"/>
            <a:r>
              <a:rPr lang="es-MX" sz="2000" dirty="0">
                <a:latin typeface="Arial"/>
              </a:rPr>
              <a:t>1000 </a:t>
            </a:r>
            <a:r>
              <a:rPr lang="es-MX" sz="2000" dirty="0" err="1">
                <a:latin typeface="Arial"/>
              </a:rPr>
              <a:t>tMV</a:t>
            </a:r>
            <a:r>
              <a:rPr lang="es-MX" sz="2000" dirty="0">
                <a:latin typeface="Arial"/>
              </a:rPr>
              <a:t> * (1-(</a:t>
            </a:r>
            <a:r>
              <a:rPr lang="es-MX" sz="2000" b="1" dirty="0">
                <a:solidFill>
                  <a:srgbClr val="FF0000"/>
                </a:solidFill>
                <a:latin typeface="Arial"/>
              </a:rPr>
              <a:t>35</a:t>
            </a:r>
            <a:r>
              <a:rPr lang="es-MX" sz="2000" dirty="0">
                <a:latin typeface="Arial"/>
              </a:rPr>
              <a:t>/100)) </a:t>
            </a:r>
            <a:r>
              <a:rPr lang="es-MX" sz="2000" dirty="0" err="1">
                <a:latin typeface="Arial"/>
              </a:rPr>
              <a:t>tMS</a:t>
            </a:r>
            <a:r>
              <a:rPr lang="es-MX" sz="2000" dirty="0">
                <a:latin typeface="Arial"/>
              </a:rPr>
              <a:t>/</a:t>
            </a:r>
            <a:r>
              <a:rPr lang="es-MX" sz="2000" dirty="0" err="1">
                <a:latin typeface="Arial"/>
              </a:rPr>
              <a:t>tMV</a:t>
            </a:r>
            <a:r>
              <a:rPr lang="es-MX" sz="2000" dirty="0">
                <a:latin typeface="Arial"/>
              </a:rPr>
              <a:t> * </a:t>
            </a:r>
            <a:r>
              <a:rPr lang="es-MX" sz="2000" b="1" dirty="0">
                <a:solidFill>
                  <a:schemeClr val="accent2"/>
                </a:solidFill>
                <a:latin typeface="Arial"/>
              </a:rPr>
              <a:t>0.97</a:t>
            </a:r>
            <a:r>
              <a:rPr lang="es-MX" sz="2000" dirty="0">
                <a:latin typeface="Arial"/>
              </a:rPr>
              <a:t> = </a:t>
            </a:r>
            <a:r>
              <a:rPr lang="es-MX" sz="2000" b="1" dirty="0">
                <a:latin typeface="Arial"/>
              </a:rPr>
              <a:t>630.5 </a:t>
            </a:r>
            <a:r>
              <a:rPr lang="es-MX" sz="2000" b="1" dirty="0" err="1">
                <a:latin typeface="Arial"/>
              </a:rPr>
              <a:t>tMS</a:t>
            </a:r>
            <a:endParaRPr lang="es-MX" sz="2000" b="1" dirty="0">
              <a:latin typeface="Arial"/>
            </a:endParaRPr>
          </a:p>
          <a:p>
            <a:pPr fontAlgn="b"/>
            <a:endParaRPr lang="es-MX" sz="2000" b="1" dirty="0">
              <a:latin typeface="Arial"/>
            </a:endParaRPr>
          </a:p>
          <a:p>
            <a:pPr fontAlgn="b"/>
            <a:r>
              <a:rPr lang="es-MX" sz="2000" dirty="0">
                <a:latin typeface="Arial"/>
              </a:rPr>
              <a:t>Energía generada </a:t>
            </a:r>
          </a:p>
          <a:p>
            <a:pPr fontAlgn="b"/>
            <a:r>
              <a:rPr lang="es-MX" sz="2000" dirty="0">
                <a:latin typeface="Arial"/>
              </a:rPr>
              <a:t>630.5 </a:t>
            </a:r>
            <a:r>
              <a:rPr lang="es-MX" sz="2000" dirty="0" err="1">
                <a:latin typeface="Arial"/>
              </a:rPr>
              <a:t>tMS</a:t>
            </a:r>
            <a:r>
              <a:rPr lang="es-MX" sz="2000" dirty="0">
                <a:latin typeface="Arial"/>
              </a:rPr>
              <a:t> * </a:t>
            </a:r>
            <a:r>
              <a:rPr lang="es-MX" sz="2000" b="1" dirty="0">
                <a:solidFill>
                  <a:srgbClr val="00B050"/>
                </a:solidFill>
                <a:latin typeface="Arial"/>
              </a:rPr>
              <a:t>5</a:t>
            </a:r>
            <a:r>
              <a:rPr lang="es-MX" sz="2000" dirty="0">
                <a:latin typeface="Arial"/>
              </a:rPr>
              <a:t> </a:t>
            </a:r>
            <a:r>
              <a:rPr lang="es-MX" sz="2000" dirty="0" err="1">
                <a:latin typeface="Arial"/>
              </a:rPr>
              <a:t>MWh</a:t>
            </a:r>
            <a:r>
              <a:rPr lang="es-MX" sz="2000" dirty="0">
                <a:latin typeface="Arial"/>
              </a:rPr>
              <a:t>/</a:t>
            </a:r>
            <a:r>
              <a:rPr lang="es-MX" sz="2000" dirty="0" err="1">
                <a:latin typeface="Arial"/>
              </a:rPr>
              <a:t>tMS</a:t>
            </a:r>
            <a:r>
              <a:rPr lang="es-MX" sz="2000" dirty="0">
                <a:latin typeface="Arial"/>
              </a:rPr>
              <a:t> * </a:t>
            </a:r>
            <a:r>
              <a:rPr lang="es-MX" sz="2000" b="1" dirty="0">
                <a:solidFill>
                  <a:srgbClr val="0070C0"/>
                </a:solidFill>
                <a:latin typeface="Arial"/>
              </a:rPr>
              <a:t>0.3</a:t>
            </a:r>
            <a:r>
              <a:rPr lang="es-MX" sz="2000" dirty="0">
                <a:latin typeface="Arial"/>
              </a:rPr>
              <a:t> = </a:t>
            </a:r>
            <a:r>
              <a:rPr lang="es-MX" sz="2000" b="1" dirty="0">
                <a:latin typeface="Arial"/>
              </a:rPr>
              <a:t>946 </a:t>
            </a:r>
            <a:r>
              <a:rPr lang="es-MX" sz="2000" b="1" dirty="0" err="1">
                <a:latin typeface="Arial"/>
              </a:rPr>
              <a:t>MWh</a:t>
            </a:r>
            <a:endParaRPr lang="es-MX" sz="2000" b="1" dirty="0">
              <a:latin typeface="Arial"/>
            </a:endParaRPr>
          </a:p>
          <a:p>
            <a:pPr fontAlgn="b"/>
            <a:endParaRPr lang="es-MX" sz="2000" b="1" dirty="0">
              <a:latin typeface="Arial"/>
            </a:endParaRPr>
          </a:p>
          <a:p>
            <a:pPr fontAlgn="b"/>
            <a:r>
              <a:rPr lang="es-MX" sz="2000" dirty="0">
                <a:latin typeface="Arial"/>
              </a:rPr>
              <a:t>Potencia instalada </a:t>
            </a:r>
          </a:p>
          <a:p>
            <a:pPr fontAlgn="b">
              <a:spcAft>
                <a:spcPts val="600"/>
              </a:spcAft>
            </a:pPr>
            <a:r>
              <a:rPr lang="es-MX" sz="2000" dirty="0">
                <a:latin typeface="Arial"/>
              </a:rPr>
              <a:t>946 </a:t>
            </a:r>
            <a:r>
              <a:rPr lang="es-MX" sz="2000" dirty="0" err="1">
                <a:latin typeface="Arial"/>
              </a:rPr>
              <a:t>MWh</a:t>
            </a:r>
            <a:r>
              <a:rPr lang="es-MX" sz="2000" b="1" dirty="0">
                <a:latin typeface="Arial"/>
              </a:rPr>
              <a:t> </a:t>
            </a:r>
            <a:r>
              <a:rPr lang="es-MX" sz="2000" dirty="0">
                <a:latin typeface="Arial"/>
              </a:rPr>
              <a:t>/ (8760*</a:t>
            </a:r>
            <a:r>
              <a:rPr lang="es-MX" sz="2000" b="1" dirty="0">
                <a:solidFill>
                  <a:srgbClr val="7030A0"/>
                </a:solidFill>
                <a:latin typeface="Arial"/>
              </a:rPr>
              <a:t>0.8</a:t>
            </a:r>
            <a:r>
              <a:rPr lang="es-MX" sz="2000" dirty="0">
                <a:latin typeface="Arial"/>
              </a:rPr>
              <a:t>) h </a:t>
            </a:r>
            <a:r>
              <a:rPr lang="es-MX" sz="2000" b="1" dirty="0">
                <a:latin typeface="Arial"/>
              </a:rPr>
              <a:t>= 0.13 MW = 130 kW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735660" y="2415530"/>
            <a:ext cx="5254576" cy="34624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s-MX" sz="2000" dirty="0">
                <a:latin typeface="Arial"/>
              </a:rPr>
              <a:t>VARIABLES DE ENTRADA </a:t>
            </a:r>
          </a:p>
          <a:p>
            <a:pPr algn="ctr" fontAlgn="b"/>
            <a:endParaRPr lang="es-MX" sz="2000" dirty="0">
              <a:latin typeface="Arial"/>
            </a:endParaRPr>
          </a:p>
          <a:p>
            <a:pPr marL="342900" indent="-342900" fontAlgn="b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FF0000"/>
                </a:solidFill>
                <a:latin typeface="Arial"/>
              </a:rPr>
              <a:t>Contenido de humedad (%)</a:t>
            </a:r>
          </a:p>
          <a:p>
            <a:pPr marL="342900" indent="-342900" fontAlgn="b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accent2"/>
                </a:solidFill>
                <a:latin typeface="Arial"/>
              </a:rPr>
              <a:t>Coeficiente de transformación de biomasa (%)</a:t>
            </a:r>
          </a:p>
          <a:p>
            <a:pPr marL="342900" indent="-342900" fontAlgn="b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B050"/>
                </a:solidFill>
                <a:latin typeface="Arial"/>
              </a:rPr>
              <a:t>PCI (GJ/</a:t>
            </a:r>
            <a:r>
              <a:rPr lang="es-MX" sz="2000" b="1" dirty="0" err="1">
                <a:solidFill>
                  <a:srgbClr val="00B050"/>
                </a:solidFill>
                <a:latin typeface="Arial"/>
              </a:rPr>
              <a:t>tMS</a:t>
            </a:r>
            <a:r>
              <a:rPr lang="es-MX" sz="2000" b="1" dirty="0">
                <a:solidFill>
                  <a:srgbClr val="00B050"/>
                </a:solidFill>
                <a:latin typeface="Arial"/>
              </a:rPr>
              <a:t>) (</a:t>
            </a:r>
            <a:r>
              <a:rPr lang="es-MX" sz="2000" b="1" dirty="0" err="1">
                <a:solidFill>
                  <a:srgbClr val="00B050"/>
                </a:solidFill>
                <a:latin typeface="Arial"/>
              </a:rPr>
              <a:t>MWh</a:t>
            </a:r>
            <a:r>
              <a:rPr lang="es-MX" sz="2000" b="1" dirty="0">
                <a:solidFill>
                  <a:srgbClr val="00B050"/>
                </a:solidFill>
                <a:latin typeface="Arial"/>
              </a:rPr>
              <a:t>/</a:t>
            </a:r>
            <a:r>
              <a:rPr lang="es-MX" sz="2000" b="1" dirty="0" err="1">
                <a:solidFill>
                  <a:srgbClr val="00B050"/>
                </a:solidFill>
                <a:latin typeface="Arial"/>
              </a:rPr>
              <a:t>tMS</a:t>
            </a:r>
            <a:r>
              <a:rPr lang="es-MX" sz="2000" b="1" dirty="0">
                <a:solidFill>
                  <a:srgbClr val="00B050"/>
                </a:solidFill>
                <a:latin typeface="Arial"/>
              </a:rPr>
              <a:t>)</a:t>
            </a:r>
          </a:p>
          <a:p>
            <a:pPr marL="342900" indent="-342900" fontAlgn="b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70C0"/>
                </a:solidFill>
                <a:latin typeface="Arial"/>
              </a:rPr>
              <a:t>Coeficiente planta (%)</a:t>
            </a:r>
          </a:p>
          <a:p>
            <a:pPr marL="342900" indent="-342900" fontAlgn="b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7030A0"/>
                </a:solidFill>
                <a:latin typeface="Arial"/>
              </a:rPr>
              <a:t>Factor de planta (%)</a:t>
            </a:r>
            <a:r>
              <a:rPr lang="es-MX" sz="2000" b="1" dirty="0">
                <a:latin typeface="Arial"/>
              </a:rPr>
              <a:t> 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endParaRPr lang="es-MX" sz="2000" b="1" dirty="0">
              <a:latin typeface="Arial"/>
            </a:endParaRPr>
          </a:p>
          <a:p>
            <a:pPr fontAlgn="b"/>
            <a:endParaRPr lang="es-MX" sz="15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689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BADFB1C-D88E-4DB8-A1EE-3D9FCDC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Visualización de Resultados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CB0B60-F388-4071-ABAD-7E2B9BAF0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528" y="2133600"/>
            <a:ext cx="8172769" cy="37782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CD133-69AE-4657-B51B-9FC65277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18C-FB23-4AB3-B265-B170A86248D4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CBF0E-53FF-4630-9E05-DF0C0F78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C04A8-B23F-4C82-BFF6-A3A66F31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09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18359-51FB-4001-BD4E-A9E086A2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Comparativa de Análisis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AA49CC-9858-4D35-9CC8-DC95F6E86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2191700"/>
            <a:ext cx="8915400" cy="31134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D3610-3A21-462C-A101-31D60B63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429C9-49E4-42ED-9CEF-17A577DB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660E1-A0E0-4C58-9BFE-491B2DA4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87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643C-8604-4B5C-93E0-BD0904AB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Niveles de Uso de los algoritmos de optimización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C86F2-D490-4D6D-8AE5-046FA9F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A8289-C66D-4FE7-B1EB-FD40E76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B044A-0D7A-4DC8-8BEF-6EC92AD5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46535-B9E1-4A43-A51D-EE73DEC7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50" y="2823009"/>
            <a:ext cx="3400274" cy="2689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3C78A-509C-4FB0-AA2D-4B00BFFB8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3"/>
          <a:stretch/>
        </p:blipFill>
        <p:spPr>
          <a:xfrm>
            <a:off x="8021977" y="2890184"/>
            <a:ext cx="4170023" cy="2327615"/>
          </a:xfrm>
          <a:prstGeom prst="rect">
            <a:avLst/>
          </a:prstGeom>
        </p:spPr>
      </p:pic>
      <p:pic>
        <p:nvPicPr>
          <p:cNvPr id="6146" name="Picture 2" descr="Image result for docker container">
            <a:extLst>
              <a:ext uri="{FF2B5EF4-FFF2-40B4-BE49-F238E27FC236}">
                <a16:creationId xmlns:a16="http://schemas.microsoft.com/office/drawing/2014/main" id="{FE45AE6F-957F-41EB-AFC8-75EB1B62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91" y="2890184"/>
            <a:ext cx="3375518" cy="26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9DD64B2-20A4-4134-A813-4B2DB98F277F}"/>
              </a:ext>
            </a:extLst>
          </p:cNvPr>
          <p:cNvSpPr txBox="1">
            <a:spLocks/>
          </p:cNvSpPr>
          <p:nvPr/>
        </p:nvSpPr>
        <p:spPr>
          <a:xfrm>
            <a:off x="1000690" y="2382190"/>
            <a:ext cx="18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Avanzado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336EF75-11B4-43DE-94B9-EA4F494322B0}"/>
              </a:ext>
            </a:extLst>
          </p:cNvPr>
          <p:cNvSpPr txBox="1">
            <a:spLocks/>
          </p:cNvSpPr>
          <p:nvPr/>
        </p:nvSpPr>
        <p:spPr>
          <a:xfrm>
            <a:off x="4892253" y="2378254"/>
            <a:ext cx="18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Intermedio</a:t>
            </a:r>
            <a:endParaRPr lang="en-US" sz="24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970FFA7-2153-4811-AFDA-7792F404A035}"/>
              </a:ext>
            </a:extLst>
          </p:cNvPr>
          <p:cNvSpPr txBox="1">
            <a:spLocks/>
          </p:cNvSpPr>
          <p:nvPr/>
        </p:nvSpPr>
        <p:spPr>
          <a:xfrm>
            <a:off x="9168691" y="2383375"/>
            <a:ext cx="18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Básico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88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AC576-F680-4DF7-83A1-70E2B648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Reporte Automatizado en </a:t>
            </a:r>
            <a:r>
              <a:rPr lang="es-MX" dirty="0" err="1"/>
              <a:t>Latex</a:t>
            </a:r>
            <a:endParaRPr lang="es-MX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A8E298-5CD1-4B03-B418-F4058D03B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951" y="1645327"/>
            <a:ext cx="3191633" cy="41338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8F8B9-9A57-4A2F-B787-6E9FC59F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353B-440C-4B11-A1FB-6C2AE6784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75E3A-21ED-4C91-A7D7-AECE0A46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6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10E4C5-4C26-48EA-89B4-38E6F9C19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MX" sz="4000" dirty="0"/>
              <a:t>Bases generales de los algoritmos y herramientas de optimización.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AAB0AA-D15F-486F-8354-CE47CC778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MX" b="1" dirty="0"/>
              <a:t>Ulises Olivares Pinto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089402-C3EA-42C0-BF31-5BF051CD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D5C5-CF72-4BCE-8D74-F1A28A33CF44}" type="datetime1">
              <a:rPr lang="en-US" smtClean="0"/>
              <a:pPr/>
              <a:t>3/21/2018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B8FF74-612C-4AF8-9B86-8A8FBB08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F718A-E356-4C8B-8462-BF15B917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F29B5-0EF1-4106-A0F4-ADEB80FE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06" y="196347"/>
            <a:ext cx="3337251" cy="967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D72E5D-DF66-461B-8E78-2593F55F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02" y="199151"/>
            <a:ext cx="2743218" cy="9675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469513-B220-45C9-A4B3-DC08863D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934" y="199151"/>
            <a:ext cx="3644128" cy="9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8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25B1-D4A9-4C41-B5F6-4C3A29BC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Problemas de Optimización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08BFD-8BD5-4590-9298-56C046A08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5920"/>
            <a:ext cx="8915400" cy="1234440"/>
          </a:xfrm>
        </p:spPr>
        <p:txBody>
          <a:bodyPr/>
          <a:lstStyle/>
          <a:p>
            <a:pPr algn="just"/>
            <a:r>
              <a:rPr lang="es-ES" dirty="0"/>
              <a:t> En el caso más simple, un problema de optimización consiste en </a:t>
            </a:r>
            <a:r>
              <a:rPr lang="es-ES" b="1" dirty="0"/>
              <a:t>maximizar</a:t>
            </a:r>
            <a:r>
              <a:rPr lang="es-ES" dirty="0"/>
              <a:t> o </a:t>
            </a:r>
            <a:r>
              <a:rPr lang="es-ES" b="1" dirty="0"/>
              <a:t>minimizar</a:t>
            </a:r>
            <a:r>
              <a:rPr lang="es-ES" dirty="0"/>
              <a:t> una </a:t>
            </a:r>
            <a:r>
              <a:rPr lang="es-ES" b="1" dirty="0"/>
              <a:t>función objetivo </a:t>
            </a:r>
            <a:r>
              <a:rPr lang="es-ES" dirty="0"/>
              <a:t>eligiendo sistemáticamente los </a:t>
            </a:r>
            <a:r>
              <a:rPr lang="es-ES" b="1" dirty="0"/>
              <a:t>valores de entrada </a:t>
            </a:r>
            <a:r>
              <a:rPr lang="es-ES" dirty="0"/>
              <a:t>a través de un </a:t>
            </a:r>
            <a:r>
              <a:rPr lang="es-ES" b="1" dirty="0"/>
              <a:t>conjunto permitido </a:t>
            </a:r>
            <a:r>
              <a:rPr lang="es-ES" dirty="0"/>
              <a:t>y calculando el valor de la función.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9A70B-8C6D-4644-A469-E07B0D11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D7EA32CB-5E78-42F3-AE3C-1E3E305D1A37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>
              <a:xfrm>
                <a:off x="2589212" y="6278048"/>
                <a:ext cx="7619999" cy="365125"/>
              </a:xfrm>
            </p:spPr>
            <p:txBody>
              <a:bodyPr/>
              <a:lstStyle/>
              <a:p>
                <a:pPr algn="ctr"/>
                <a:r>
                  <a:rPr lang="en-US" sz="1400" dirty="0"/>
                  <a:t>Gráfica de un </a:t>
                </a:r>
                <a:r>
                  <a:rPr lang="en-US" sz="1400" dirty="0" err="1"/>
                  <a:t>paraboloide</a:t>
                </a:r>
                <a:r>
                  <a:rPr lang="en-US" sz="1400" dirty="0"/>
                  <a:t> dado </a:t>
                </a:r>
                <a:r>
                  <a:rPr lang="en-US" sz="1400" dirty="0" err="1"/>
                  <a:t>por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s-MX" sz="14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s-MX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MX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MX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s-MX" sz="1400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s-MX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MX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s-MX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MX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s-MX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s-MX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s-MX" sz="1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s-MX" sz="1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400" dirty="0"/>
                  <a:t> El </a:t>
                </a:r>
                <a:r>
                  <a:rPr lang="en-US" sz="1400" dirty="0" err="1"/>
                  <a:t>maximo</a:t>
                </a:r>
                <a:r>
                  <a:rPr lang="en-US" sz="1400" dirty="0"/>
                  <a:t> global </a:t>
                </a:r>
                <a:r>
                  <a:rPr lang="es-MX" sz="1400" dirty="0"/>
                  <a:t>esta</a:t>
                </a:r>
                <a:r>
                  <a:rPr lang="en-US" sz="1400" dirty="0"/>
                  <a:t> </a:t>
                </a:r>
                <a:r>
                  <a:rPr lang="en-US" sz="1400" dirty="0" err="1"/>
                  <a:t>en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MX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1400" b="0" i="1" smtClean="0">
                            <a:latin typeface="Cambria Math" panose="02040503050406030204" pitchFamily="18" charset="0"/>
                          </a:rPr>
                          <m:t>0,0,4</m:t>
                        </m:r>
                      </m:e>
                    </m:d>
                  </m:oMath>
                </a14:m>
                <a:r>
                  <a:rPr lang="en-US" sz="1400" dirty="0"/>
                  <a:t>. Se </a:t>
                </a:r>
                <a:r>
                  <a:rPr lang="en-US" sz="1400" dirty="0" err="1"/>
                  <a:t>indica</a:t>
                </a:r>
                <a:r>
                  <a:rPr lang="en-US" sz="1400" dirty="0"/>
                  <a:t> </a:t>
                </a:r>
                <a:r>
                  <a:rPr lang="en-US" sz="1400" dirty="0" err="1"/>
                  <a:t>en</a:t>
                </a:r>
                <a:r>
                  <a:rPr lang="en-US" sz="1400" dirty="0"/>
                  <a:t> la </a:t>
                </a:r>
                <a:r>
                  <a:rPr lang="en-US" sz="1400" dirty="0" err="1"/>
                  <a:t>gráfica</a:t>
                </a:r>
                <a:r>
                  <a:rPr lang="en-US" sz="1400" dirty="0"/>
                  <a:t> con un </a:t>
                </a:r>
                <a:r>
                  <a:rPr lang="en-US" sz="1400" dirty="0" err="1"/>
                  <a:t>punto</a:t>
                </a:r>
                <a:r>
                  <a:rPr lang="en-US" sz="1400" dirty="0"/>
                  <a:t> </a:t>
                </a:r>
                <a:r>
                  <a:rPr lang="en-US" sz="1400" dirty="0" err="1"/>
                  <a:t>azul</a:t>
                </a:r>
                <a:r>
                  <a:rPr lang="en-US" sz="1400" dirty="0"/>
                  <a:t>.</a:t>
                </a:r>
              </a:p>
            </p:txBody>
          </p:sp>
        </mc:Choice>
        <mc:Fallback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D7EA32CB-5E78-42F3-AE3C-1E3E305D1A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xfrm>
                <a:off x="2589212" y="6278048"/>
                <a:ext cx="7619999" cy="365125"/>
              </a:xfrm>
              <a:blipFill>
                <a:blip r:embed="rId2"/>
                <a:stretch>
                  <a:fillRect t="-23333" b="-3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3024B-15D4-4F7E-A7EB-567FE84C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E61C6-3DEA-408F-A80F-F1393C878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3" b="11459"/>
          <a:stretch/>
        </p:blipFill>
        <p:spPr>
          <a:xfrm>
            <a:off x="3516946" y="2926810"/>
            <a:ext cx="5764530" cy="320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1DE5-ABD4-45E2-B72F-C448986B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Áreas de aplicación de optimización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0B824-FBDC-4A9F-B58C-2E0F3D60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5C2D9-0222-439B-B9E6-862C605C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EB5FEA16-D5E7-4762-A883-CD804B2AE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9335"/>
          <a:stretch/>
        </p:blipFill>
        <p:spPr bwMode="auto">
          <a:xfrm>
            <a:off x="308391" y="1936972"/>
            <a:ext cx="2556604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3FD13-FCC7-4A68-88BC-2C1CEB47A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646" y="1936972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D4C49-D240-403E-B72D-E07AC155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" t="1811" r="21936" b="-1811"/>
          <a:stretch/>
        </p:blipFill>
        <p:spPr>
          <a:xfrm>
            <a:off x="6625672" y="1936972"/>
            <a:ext cx="2617542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085AE3-957A-406E-9995-3C37CB3A1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58" b="10595"/>
          <a:stretch/>
        </p:blipFill>
        <p:spPr>
          <a:xfrm>
            <a:off x="9813865" y="1936972"/>
            <a:ext cx="229510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1A5722-97AB-4ED8-9D6B-FD3C6252F2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40" r="9300"/>
          <a:stretch/>
        </p:blipFill>
        <p:spPr>
          <a:xfrm>
            <a:off x="2668503" y="4407701"/>
            <a:ext cx="2612566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EAFA5-436A-42B3-A278-CA0F0BDF0D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61" t="7439" r="22856" b="6527"/>
          <a:stretch/>
        </p:blipFill>
        <p:spPr>
          <a:xfrm>
            <a:off x="7078675" y="4394781"/>
            <a:ext cx="2735190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5260AA-64AA-44BE-B629-6DF6B9A237C9}"/>
              </a:ext>
            </a:extLst>
          </p:cNvPr>
          <p:cNvSpPr/>
          <p:nvPr/>
        </p:nvSpPr>
        <p:spPr>
          <a:xfrm>
            <a:off x="756978" y="1428146"/>
            <a:ext cx="1495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/>
              <a:t>Manufactura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42DE4-8F22-48F7-868A-8DEB0A0F5DBC}"/>
              </a:ext>
            </a:extLst>
          </p:cNvPr>
          <p:cNvSpPr/>
          <p:nvPr/>
        </p:nvSpPr>
        <p:spPr>
          <a:xfrm>
            <a:off x="3435646" y="1428146"/>
            <a:ext cx="2371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/>
              <a:t>Control de inventarios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A52CAA-9545-4D3A-AD09-94BF60D60964}"/>
              </a:ext>
            </a:extLst>
          </p:cNvPr>
          <p:cNvSpPr/>
          <p:nvPr/>
        </p:nvSpPr>
        <p:spPr>
          <a:xfrm>
            <a:off x="6625672" y="1428146"/>
            <a:ext cx="2313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/>
              <a:t>Transporte y </a:t>
            </a:r>
            <a:r>
              <a:rPr lang="es-MX" sz="1600" dirty="0" err="1"/>
              <a:t>Logistíca</a:t>
            </a:r>
            <a:endParaRPr lang="es-MX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B92357-AB8E-4FD4-B251-7EAAB6F2881D}"/>
              </a:ext>
            </a:extLst>
          </p:cNvPr>
          <p:cNvSpPr/>
          <p:nvPr/>
        </p:nvSpPr>
        <p:spPr>
          <a:xfrm>
            <a:off x="10361612" y="1432478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/>
              <a:t>Finanzas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9F7F88-4965-4856-BCC9-FA29E71D92DE}"/>
              </a:ext>
            </a:extLst>
          </p:cNvPr>
          <p:cNvSpPr/>
          <p:nvPr/>
        </p:nvSpPr>
        <p:spPr>
          <a:xfrm>
            <a:off x="3000801" y="3969943"/>
            <a:ext cx="1750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err="1"/>
              <a:t>Vehicle</a:t>
            </a:r>
            <a:r>
              <a:rPr lang="es-MX" sz="1600" dirty="0"/>
              <a:t> </a:t>
            </a:r>
            <a:r>
              <a:rPr lang="es-MX" sz="1600" dirty="0" err="1"/>
              <a:t>Routing</a:t>
            </a:r>
            <a:endParaRPr lang="es-MX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D51771-BACA-4A6D-A2F3-C9719BA17D1E}"/>
              </a:ext>
            </a:extLst>
          </p:cNvPr>
          <p:cNvSpPr/>
          <p:nvPr/>
        </p:nvSpPr>
        <p:spPr>
          <a:xfrm>
            <a:off x="7472285" y="3969943"/>
            <a:ext cx="178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 err="1"/>
              <a:t>Facility</a:t>
            </a:r>
            <a:r>
              <a:rPr lang="es-MX" sz="1600" dirty="0"/>
              <a:t> </a:t>
            </a:r>
            <a:r>
              <a:rPr lang="es-MX" sz="1600" dirty="0" err="1"/>
              <a:t>Location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3495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BCAAD-35E3-4059-B771-3EB43F8F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Elementos de un problema de optimización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916F09-0564-4B5F-BFD3-E4DE791FD7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just">
                  <a:lnSpc>
                    <a:spcPct val="200000"/>
                  </a:lnSpc>
                  <a:buNone/>
                </a:pPr>
                <a:r>
                  <a:rPr lang="es-MX" dirty="0"/>
                  <a:t>Un problema de optimización sencillo consiste de una </a:t>
                </a:r>
                <a:r>
                  <a:rPr lang="es-MX" b="1" dirty="0"/>
                  <a:t>función objetivo</a:t>
                </a:r>
                <a:r>
                  <a:rPr lang="es-MX" dirty="0"/>
                  <a:t>,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s-MX" dirty="0"/>
                  <a:t> </a:t>
                </a:r>
                <a:r>
                  <a:rPr lang="es-MX" b="1" dirty="0"/>
                  <a:t>(salida)</a:t>
                </a:r>
                <a:r>
                  <a:rPr lang="es-MX" dirty="0"/>
                  <a:t>, un conjunto de </a:t>
                </a:r>
                <a:r>
                  <a:rPr lang="es-MX" b="1" dirty="0"/>
                  <a:t>variables</a:t>
                </a:r>
                <a14:m>
                  <m:oMath xmlns:m="http://schemas.openxmlformats.org/officeDocument/2006/math">
                    <m:r>
                      <a:rPr lang="es-MX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MX" dirty="0"/>
                  <a:t>  </a:t>
                </a:r>
                <a:r>
                  <a:rPr lang="es-MX" b="1" dirty="0"/>
                  <a:t>(entrada)</a:t>
                </a:r>
                <a:r>
                  <a:rPr lang="es-MX" dirty="0"/>
                  <a:t> y </a:t>
                </a:r>
                <a:r>
                  <a:rPr lang="es-MX" b="1" dirty="0"/>
                  <a:t>restricciones</a:t>
                </a:r>
                <a:r>
                  <a:rPr lang="es-MX" dirty="0"/>
                  <a:t> que son ecuaciones que establecen límites sobre el dominio de las variables, usualmente las restricciones de desigualdad se denotan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s-MX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s-MX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MX" b="1" dirty="0"/>
                  <a:t> </a:t>
                </a:r>
                <a:r>
                  <a:rPr lang="es-MX" dirty="0"/>
                  <a:t>y las de igualdad se denotan 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s-MX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s-MX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MX" b="1" dirty="0"/>
                  <a:t>.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:endParaRPr lang="es-MX" dirty="0"/>
              </a:p>
              <a:p>
                <a:pPr marL="0" indent="0">
                  <a:buNone/>
                </a:pPr>
                <a:endParaRPr lang="es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916F09-0564-4B5F-BFD3-E4DE791FD7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6" r="-5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6B87-73C6-4E43-9BF3-16C1C7A3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EE20C-888A-4571-9750-612C7888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CC7D-13E0-4E43-8D96-63D7C306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6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903D-3076-4AB3-9EF6-24CEFFC0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Función Objetivo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5BC253-A1C4-4BEE-BF74-566A27C964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0699" y="2133600"/>
                <a:ext cx="5660019" cy="3777622"/>
              </a:xfrm>
            </p:spPr>
            <p:txBody>
              <a:bodyPr/>
              <a:lstStyle/>
              <a:p>
                <a:pPr algn="just"/>
                <a:r>
                  <a:rPr lang="es-MX" b="1" dirty="0"/>
                  <a:t>Función Objetivo:</a:t>
                </a:r>
                <a:r>
                  <a:rPr lang="es-MX" dirty="0"/>
                  <a:t> Es la función o conjunto de funciones que necesitan ser optimizadas.</a:t>
                </a:r>
              </a:p>
              <a:p>
                <a:pPr marL="0" indent="0" algn="just">
                  <a:buNone/>
                </a:pPr>
                <a:endParaRPr lang="es-MX" dirty="0"/>
              </a:p>
              <a:p>
                <a:pPr lvl="1" algn="just"/>
                <a:r>
                  <a:rPr lang="es-MX" b="1" dirty="0"/>
                  <a:t>Minimizar </a:t>
                </a:r>
                <a14:m>
                  <m:oMath xmlns:m="http://schemas.openxmlformats.org/officeDocument/2006/math">
                    <m:r>
                      <a:rPr lang="es-MX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MX" b="1" dirty="0"/>
              </a:p>
              <a:p>
                <a:pPr lvl="1" algn="just"/>
                <a:r>
                  <a:rPr lang="es-MX" b="1" dirty="0"/>
                  <a:t>Maximizar </a:t>
                </a:r>
                <a14:m>
                  <m:oMath xmlns:m="http://schemas.openxmlformats.org/officeDocument/2006/math">
                    <m:r>
                      <a:rPr lang="es-MX" b="1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s-MX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MX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5BC253-A1C4-4BEE-BF74-566A27C964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699" y="2133600"/>
                <a:ext cx="5660019" cy="3777622"/>
              </a:xfrm>
              <a:blipFill>
                <a:blip r:embed="rId2"/>
                <a:stretch>
                  <a:fillRect l="-754" t="-806" r="-86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BED9C-D672-4C68-A450-B201D99BE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6AF18-9BE2-4262-B5A5-81CDB8A4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94702-5F8E-4EF9-9CC1-4024F320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1323A-A75B-433E-B8E2-C4B51032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221" y="1724628"/>
            <a:ext cx="5037301" cy="40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75B6-B0AD-41EF-A6B7-BE6C112D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Variables de Decisión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C34CBC-95C9-45EF-AB87-D86D2ADBBE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9212" y="1585729"/>
                <a:ext cx="8915400" cy="424446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s-MX" b="1" dirty="0"/>
                  <a:t>Variables de decisión: </a:t>
                </a:r>
                <a:r>
                  <a:rPr lang="es-MX" dirty="0"/>
                  <a:t>Un problema de optimización tiene un conjunto de variables de decisión a través de las cuales la función alcanza un valor óptimo.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s-MX" i="1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s-MX" dirty="0"/>
              </a:p>
              <a:p>
                <a:pPr lvl="1"/>
                <a:endParaRPr lang="es-MX" dirty="0"/>
              </a:p>
              <a:p>
                <a:pPr>
                  <a:lnSpc>
                    <a:spcPct val="150000"/>
                  </a:lnSpc>
                </a:pPr>
                <a:r>
                  <a:rPr lang="es-MX" dirty="0"/>
                  <a:t>Propiedades de las variables de decisión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s-MX" dirty="0"/>
                  <a:t>Variantes o invariantes en el tiempo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s-MX" dirty="0"/>
                  <a:t>Continuas o discretas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s-MX" dirty="0"/>
                  <a:t>Mixtas	</a:t>
                </a:r>
              </a:p>
              <a:p>
                <a:endParaRPr lang="es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C34CBC-95C9-45EF-AB87-D86D2ADBBE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1585729"/>
                <a:ext cx="8915400" cy="4244468"/>
              </a:xfrm>
              <a:blipFill>
                <a:blip r:embed="rId2"/>
                <a:stretch>
                  <a:fillRect l="-47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0619C-9DF2-440B-A237-ABEE0C3B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0B5E-4C97-45D8-9FE1-1B728A989B2E}" type="datetime1">
              <a:rPr lang="en-US" smtClean="0"/>
              <a:t>3/22/2018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B489-3CA8-424E-86BC-9454FCF8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</p:spPr>
        <p:txBody>
          <a:bodyPr/>
          <a:lstStyle/>
          <a:p>
            <a:r>
              <a:rPr lang="es-MX"/>
              <a:t>CURSO-TALLER DE ESPECIALIZACIÓN EN TÉCNICAS DE ANÁLISIS Y MODELADO ESPACIAL PARA LA PLANEACIÓN BIOENERGÉTICA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F56D5-1A2F-46EC-BFDC-13BE97BB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675AEE-C84A-4F05-A390-73FF8B7FB095}"/>
              </a:ext>
            </a:extLst>
          </p:cNvPr>
          <p:cNvGrpSpPr/>
          <p:nvPr/>
        </p:nvGrpSpPr>
        <p:grpSpPr>
          <a:xfrm>
            <a:off x="8309902" y="4989489"/>
            <a:ext cx="1690627" cy="1200779"/>
            <a:chOff x="8113129" y="3924611"/>
            <a:chExt cx="1690627" cy="120077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8899EA-E2B3-4EE8-ACBF-1998C25F4965}"/>
                </a:ext>
              </a:extLst>
            </p:cNvPr>
            <p:cNvSpPr/>
            <p:nvPr/>
          </p:nvSpPr>
          <p:spPr>
            <a:xfrm>
              <a:off x="8562341" y="3924611"/>
              <a:ext cx="7922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200" dirty="0"/>
                <a:t>Discreta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EDA4EF-C0C1-4020-AFE4-22606C871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789"/>
            <a:stretch/>
          </p:blipFill>
          <p:spPr>
            <a:xfrm>
              <a:off x="8113129" y="4201610"/>
              <a:ext cx="1690627" cy="92378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BD2F26-14CE-42CC-BF5E-ACA8A1341D3E}"/>
              </a:ext>
            </a:extLst>
          </p:cNvPr>
          <p:cNvGrpSpPr/>
          <p:nvPr/>
        </p:nvGrpSpPr>
        <p:grpSpPr>
          <a:xfrm>
            <a:off x="10000529" y="4989489"/>
            <a:ext cx="1547465" cy="1200779"/>
            <a:chOff x="9803756" y="3924611"/>
            <a:chExt cx="1547465" cy="12007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D1DDD5-BBA1-404F-9BE2-FEBFEC9E6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211"/>
            <a:stretch/>
          </p:blipFill>
          <p:spPr>
            <a:xfrm>
              <a:off x="9803756" y="4201610"/>
              <a:ext cx="1547465" cy="9237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DA9662-C570-4931-B35C-CEB2D6CF080B}"/>
                </a:ext>
              </a:extLst>
            </p:cNvPr>
            <p:cNvSpPr/>
            <p:nvPr/>
          </p:nvSpPr>
          <p:spPr>
            <a:xfrm>
              <a:off x="10361612" y="3924611"/>
              <a:ext cx="881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200" dirty="0"/>
                <a:t>Continua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1A42-2E7B-455B-A0B0-F8A278575E9B}"/>
              </a:ext>
            </a:extLst>
          </p:cNvPr>
          <p:cNvGrpSpPr/>
          <p:nvPr/>
        </p:nvGrpSpPr>
        <p:grpSpPr>
          <a:xfrm>
            <a:off x="10156758" y="3128454"/>
            <a:ext cx="1546322" cy="1637244"/>
            <a:chOff x="10156758" y="3128454"/>
            <a:chExt cx="1546322" cy="1637244"/>
          </a:xfrm>
        </p:grpSpPr>
        <p:pic>
          <p:nvPicPr>
            <p:cNvPr id="1026" name="Picture 2" descr="Related image">
              <a:extLst>
                <a:ext uri="{FF2B5EF4-FFF2-40B4-BE49-F238E27FC236}">
                  <a16:creationId xmlns:a16="http://schemas.microsoft.com/office/drawing/2014/main" id="{0FDD453A-6F86-4F14-A024-072F9577A2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5"/>
            <a:stretch/>
          </p:blipFill>
          <p:spPr bwMode="auto">
            <a:xfrm>
              <a:off x="10156758" y="3533885"/>
              <a:ext cx="1546322" cy="123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493A88-E5D5-4DE0-AFD9-B40846AD649A}"/>
                </a:ext>
              </a:extLst>
            </p:cNvPr>
            <p:cNvSpPr/>
            <p:nvPr/>
          </p:nvSpPr>
          <p:spPr>
            <a:xfrm>
              <a:off x="10488933" y="3128454"/>
              <a:ext cx="8274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200" dirty="0"/>
                <a:t>Variante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CD8D1-171F-4627-85F9-01392BF6F258}"/>
              </a:ext>
            </a:extLst>
          </p:cNvPr>
          <p:cNvGrpSpPr/>
          <p:nvPr/>
        </p:nvGrpSpPr>
        <p:grpSpPr>
          <a:xfrm>
            <a:off x="8492826" y="3128454"/>
            <a:ext cx="1530226" cy="1720488"/>
            <a:chOff x="8492826" y="3128454"/>
            <a:chExt cx="1530226" cy="1720488"/>
          </a:xfrm>
        </p:grpSpPr>
        <p:pic>
          <p:nvPicPr>
            <p:cNvPr id="1028" name="Picture 4" descr="Image result for constant vs variable">
              <a:extLst>
                <a:ext uri="{FF2B5EF4-FFF2-40B4-BE49-F238E27FC236}">
                  <a16:creationId xmlns:a16="http://schemas.microsoft.com/office/drawing/2014/main" id="{87C7C903-C0CA-4A80-8064-7F6011720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00"/>
            <a:stretch/>
          </p:blipFill>
          <p:spPr bwMode="auto">
            <a:xfrm>
              <a:off x="8492826" y="3533885"/>
              <a:ext cx="1530226" cy="1315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864A9A-826F-4606-9310-0C50A503DBE8}"/>
                </a:ext>
              </a:extLst>
            </p:cNvPr>
            <p:cNvSpPr/>
            <p:nvPr/>
          </p:nvSpPr>
          <p:spPr>
            <a:xfrm>
              <a:off x="8844203" y="3128454"/>
              <a:ext cx="9348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1200" dirty="0"/>
                <a:t>Invariante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3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_Bioenergy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Bioenergy" id="{30813F2A-DB9D-4A43-B213-CD851CAE18FA}" vid="{42E1AF49-67B4-4092-87A8-B37D0B7AC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Theme_Bioenergy</Template>
  <TotalTime>1596</TotalTime>
  <Words>1939</Words>
  <Application>Microsoft Office PowerPoint</Application>
  <PresentationFormat>Widescreen</PresentationFormat>
  <Paragraphs>349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メイリオ</vt:lpstr>
      <vt:lpstr>Arial</vt:lpstr>
      <vt:lpstr>Calibri</vt:lpstr>
      <vt:lpstr>Cambria Math</vt:lpstr>
      <vt:lpstr>Century Gothic</vt:lpstr>
      <vt:lpstr>Times New Roman</vt:lpstr>
      <vt:lpstr>Wingdings 3</vt:lpstr>
      <vt:lpstr>Theme_Bioenergy</vt:lpstr>
      <vt:lpstr>Algoritmos de Optimización para la Localización de Centrales Eléctricas</vt:lpstr>
      <vt:lpstr>Contenido</vt:lpstr>
      <vt:lpstr>Grupo de Trabajo</vt:lpstr>
      <vt:lpstr>Bases generales de los algoritmos y herramientas de optimización.</vt:lpstr>
      <vt:lpstr>Problemas de Optimización</vt:lpstr>
      <vt:lpstr>Áreas de aplicación de optimización</vt:lpstr>
      <vt:lpstr>Elementos de un problema de optimización</vt:lpstr>
      <vt:lpstr>Función Objetivo </vt:lpstr>
      <vt:lpstr>Variables de Decisión</vt:lpstr>
      <vt:lpstr>Restricciones</vt:lpstr>
      <vt:lpstr>Problema de optimización</vt:lpstr>
      <vt:lpstr>Tipos de problemas de optimización</vt:lpstr>
      <vt:lpstr>Métodos de solución</vt:lpstr>
      <vt:lpstr>Algoritmos exactos</vt:lpstr>
      <vt:lpstr>Algoritmos de aproximación</vt:lpstr>
      <vt:lpstr>Algoritmos Heurísticos</vt:lpstr>
      <vt:lpstr>Técnicas adicionales de optimización </vt:lpstr>
      <vt:lpstr>Herramienta de Optimización  Diseñada para el Curso</vt:lpstr>
      <vt:lpstr>Herramienta de Optimización</vt:lpstr>
      <vt:lpstr>Importación de datos</vt:lpstr>
      <vt:lpstr>División de grids: Caso de estudio Haití</vt:lpstr>
      <vt:lpstr>División en Grids y Refinamiento</vt:lpstr>
      <vt:lpstr>Punto Representativo por Grid</vt:lpstr>
      <vt:lpstr>Cálculo de Función Costo-Distanci</vt:lpstr>
      <vt:lpstr>Algoritmos de exploración y Heurísticas</vt:lpstr>
      <vt:lpstr>Distancia Euclidiana</vt:lpstr>
      <vt:lpstr>Distancia Manhattan</vt:lpstr>
      <vt:lpstr>Distancia diagonal</vt:lpstr>
      <vt:lpstr>Expansión de árbol binario basado en medía y desviación estándar </vt:lpstr>
      <vt:lpstr>Exploración Final</vt:lpstr>
      <vt:lpstr>Validaciones</vt:lpstr>
      <vt:lpstr>Interfaz WEB de Despliegue</vt:lpstr>
      <vt:lpstr>Añadir Mapas</vt:lpstr>
      <vt:lpstr>Selección de Método de Exploración y Parámetros asociados a la planta</vt:lpstr>
      <vt:lpstr>Variables para interface de escenarios Generación eléctrica</vt:lpstr>
      <vt:lpstr>Visualización de Resultados</vt:lpstr>
      <vt:lpstr>Comparativa de Análisis</vt:lpstr>
      <vt:lpstr>Niveles de Uso de los algoritmos de optimización</vt:lpstr>
      <vt:lpstr>Reporte Automatizado en Latex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GHILARDI</dc:creator>
  <cp:lastModifiedBy>Ulises Olivares</cp:lastModifiedBy>
  <cp:revision>169</cp:revision>
  <dcterms:created xsi:type="dcterms:W3CDTF">2018-03-06T17:27:22Z</dcterms:created>
  <dcterms:modified xsi:type="dcterms:W3CDTF">2018-03-22T12:28:44Z</dcterms:modified>
</cp:coreProperties>
</file>