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83" r:id="rId2"/>
  </p:sldMasterIdLst>
  <p:notesMasterIdLst>
    <p:notesMasterId r:id="rId10"/>
  </p:notesMasterIdLst>
  <p:sldIdLst>
    <p:sldId id="261" r:id="rId3"/>
    <p:sldId id="348" r:id="rId4"/>
    <p:sldId id="283" r:id="rId5"/>
    <p:sldId id="390" r:id="rId6"/>
    <p:sldId id="404" r:id="rId7"/>
    <p:sldId id="349" r:id="rId8"/>
    <p:sldId id="34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110" d="100"/>
          <a:sy n="110" d="100"/>
        </p:scale>
        <p:origin x="324" y="1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73796-80B3-40F5-95B4-0B9E4BBC0546}" type="datetimeFigureOut">
              <a:rPr lang="es-MX" smtClean="0"/>
              <a:t>28/10/20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16F6-ECFE-44C1-AD8B-0DDAD2666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34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93F5-0F13-438D-9663-49F74168BB7C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0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60E3-36F2-4A14-9F79-4F3CFFFC355E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9768-3F92-4DFE-AD5C-CDE2C3523B43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68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4A4-8634-4A6E-9923-822FEEB4A3B4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627-0312-4AC8-8562-788757AD7AA3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67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50EA-89BA-4BE4-A698-E9D8775BAFC3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2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3206-B90A-4C2E-831B-D60D8513DF71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3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7BFC-A7E7-4875-A08F-D39FD3083B4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2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179B-A958-8D48-AABF-99373509FE5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759283"/>
            <a:ext cx="10972800" cy="4445281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903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374"/>
                </a:solidFill>
                <a:latin typeface="+mn-lt"/>
              </a:defRPr>
            </a:lvl1pPr>
          </a:lstStyle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6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B1AC-34B8-4A72-BC9D-A10E29C8EA77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13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802A-7A5B-4873-B8A3-930811D3FEEB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4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66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2823-D82C-4F27-AEBE-E405E6B84A2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4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86D8-FAE9-4015-AEC8-C33A7356EC2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3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9271-5270-4C1F-9577-58D9FE9A378D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43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7CB6-84E8-43B7-9CD4-C8A56E35363B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62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1DB0-88FF-483B-A71D-330887E5E484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69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218A-CB28-4407-B2F6-FE4F296A9B64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42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582-C2DA-4A62-9B75-2CCB56567291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6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C121-F1D6-404A-9BB3-6F855D2EAD08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6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F7E8-73D3-4EE2-A656-973DF447BF4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698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7D7-EF4E-43AD-A536-5DEC5C2A5EF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3C8F-9624-4D7F-8BFA-F464A8A466D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12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013A-37E9-40FD-AF88-BC8AAB921BC7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581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4C1-9072-4BA7-B419-8863CB82228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50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E082-CF25-467D-A273-F2FA51582570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59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D8-F35B-495A-863E-64882579A780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7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2757-8FC6-4B31-B227-1C4DFBA0216B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1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AF6-65AE-40BE-889A-887AF23B95BB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6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5BCD-33F5-4AD6-9A15-544DBFD66FC7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1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1577-7BD0-4DAC-AC7E-5C947BFE204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9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62B6-791C-46C4-B617-A671A5A3AA6E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374-D234-4C65-847B-F61845004C54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5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6D5D-F72F-46AE-91E8-E39D69B28C38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B82B9-6CA5-4493-864B-37ED9036C15A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2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8C31-7156-482C-8C3B-5D781C85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438400"/>
            <a:ext cx="9410130" cy="2724845"/>
          </a:xfrm>
        </p:spPr>
        <p:txBody>
          <a:bodyPr>
            <a:normAutofit fontScale="90000"/>
          </a:bodyPr>
          <a:lstStyle/>
          <a:p>
            <a:r>
              <a:rPr lang="es-MX" dirty="0"/>
              <a:t>Sistema para la Evaluación del Potencial Energético de los Recursos </a:t>
            </a:r>
            <a:r>
              <a:rPr lang="es-MX" dirty="0" err="1"/>
              <a:t>Biomásicos</a:t>
            </a:r>
            <a:r>
              <a:rPr lang="es-MX" dirty="0"/>
              <a:t> de los países del SICA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1700-F25D-49BD-9756-7E55E627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3F2-DA97-4AA2-AE82-7920B519903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20F63-5E37-4A77-B473-443DDE19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7F2CF-CA87-43C6-9626-379E1B57D7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41" y="199151"/>
            <a:ext cx="2913316" cy="844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4642F-6DB4-457C-8A48-0B58FD9089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335" y="199151"/>
            <a:ext cx="2394744" cy="844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9061C-B585-418E-9525-E8A92C38C7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811" y="199151"/>
            <a:ext cx="3168250" cy="8387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C8B09C-FDD3-4710-80B6-66F47D9B3B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25" y="199151"/>
            <a:ext cx="765796" cy="9399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0BDACF-DDEB-4D41-BBDD-033FBA8200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0806" y="199151"/>
            <a:ext cx="1193394" cy="988681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C3ACB602-AA83-47A6-BADD-B950D74D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8CFB4-8D8D-4E86-BB52-7A27CF4C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Modelado</a:t>
            </a:r>
            <a:endParaRPr lang="en-US" sz="40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7220B-1DF9-4034-A266-6B2EBE39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1DAC-706E-4740-B6D9-52CEB749A7C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F4F1D9-004B-4107-B2B1-15E31DE1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81CF1C4E-60C4-48F7-81C8-38AE26746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471" y="1592826"/>
            <a:ext cx="9715141" cy="4318396"/>
          </a:xfrm>
        </p:spPr>
        <p:txBody>
          <a:bodyPr>
            <a:normAutofit/>
          </a:bodyPr>
          <a:lstStyle/>
          <a:p>
            <a:r>
              <a:rPr lang="es-MX" sz="2800" dirty="0"/>
              <a:t>Modelo desarrollado en DINAMICA EGO</a:t>
            </a:r>
          </a:p>
          <a:p>
            <a:r>
              <a:rPr lang="es-MX" sz="2800" dirty="0"/>
              <a:t>Evaluación Multicriterio </a:t>
            </a:r>
          </a:p>
          <a:p>
            <a:pPr lvl="1"/>
            <a:r>
              <a:rPr lang="es-MX" sz="2200" dirty="0"/>
              <a:t>Lógica difusa (</a:t>
            </a:r>
            <a:r>
              <a:rPr lang="es-MX" sz="2200" dirty="0" err="1"/>
              <a:t>fuzzy</a:t>
            </a:r>
            <a:r>
              <a:rPr lang="es-MX" sz="2000" dirty="0"/>
              <a:t>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904AD4E-E23F-4FE4-94F8-48E73D03D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77" y="3138550"/>
            <a:ext cx="5683045" cy="31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C28D2-1F22-46FE-BB42-5650FE36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Insumos y parámetros 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CF7AD-2875-42DB-8C49-CB632AAB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28-08A4-49DB-838D-6F2A9FABC1DE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5C7B25-9222-4CCB-9F46-09115BDA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BB333D56-6CDF-4805-8365-2286935A3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45549"/>
              </p:ext>
            </p:extLst>
          </p:nvPr>
        </p:nvGraphicFramePr>
        <p:xfrm>
          <a:off x="1571727" y="1362877"/>
          <a:ext cx="9048546" cy="245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273">
                  <a:extLst>
                    <a:ext uri="{9D8B030D-6E8A-4147-A177-3AD203B41FA5}">
                      <a16:colId xmlns:a16="http://schemas.microsoft.com/office/drawing/2014/main" val="2197773504"/>
                    </a:ext>
                  </a:extLst>
                </a:gridCol>
                <a:gridCol w="4524273">
                  <a:extLst>
                    <a:ext uri="{9D8B030D-6E8A-4147-A177-3AD203B41FA5}">
                      <a16:colId xmlns:a16="http://schemas.microsoft.com/office/drawing/2014/main" val="2091257041"/>
                    </a:ext>
                  </a:extLst>
                </a:gridCol>
              </a:tblGrid>
              <a:tr h="873142">
                <a:tc>
                  <a:txBody>
                    <a:bodyPr/>
                    <a:lstStyle/>
                    <a:p>
                      <a:r>
                        <a:rPr lang="es-MX" sz="2000" dirty="0"/>
                        <a:t>Espaciales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Parámetros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/>
                        <a:t>Cubierta y uso del suelo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Valores Categorías a excluir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25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/>
                        <a:t>Precipitación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Valores (a=v1,b= v2,c= v3,d= v4)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49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/>
                        <a:t>Temperatura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/>
                        <a:t>Valores (</a:t>
                      </a:r>
                      <a:r>
                        <a:rPr lang="es-MX" sz="2000" dirty="0" err="1"/>
                        <a:t>a,b,c,d</a:t>
                      </a:r>
                      <a:r>
                        <a:rPr lang="es-MX" sz="2000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6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/>
                        <a:t>Modelo digital de elevación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/>
                        <a:t>Valores (</a:t>
                      </a:r>
                      <a:r>
                        <a:rPr lang="es-MX" sz="2000" dirty="0" err="1"/>
                        <a:t>a,b,c,d</a:t>
                      </a:r>
                      <a:r>
                        <a:rPr lang="es-MX" sz="2000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24940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6A7359EA-A38B-40C7-94BC-51EF2BDEEBD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727" y="3820979"/>
            <a:ext cx="4524273" cy="235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9678C0-8A0B-4D17-A097-36D34BD76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7"/>
          <a:stretch/>
        </p:blipFill>
        <p:spPr>
          <a:xfrm>
            <a:off x="6096000" y="3820979"/>
            <a:ext cx="4524273" cy="289172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31CA933A-7E3C-46BD-B43F-F0C372CE3860}"/>
              </a:ext>
            </a:extLst>
          </p:cNvPr>
          <p:cNvSpPr/>
          <p:nvPr/>
        </p:nvSpPr>
        <p:spPr>
          <a:xfrm>
            <a:off x="7759338" y="5390620"/>
            <a:ext cx="261257" cy="209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936307D-5722-4E35-B48D-DA49E9673671}"/>
              </a:ext>
            </a:extLst>
          </p:cNvPr>
          <p:cNvCxnSpPr>
            <a:cxnSpLocks/>
          </p:cNvCxnSpPr>
          <p:nvPr/>
        </p:nvCxnSpPr>
        <p:spPr>
          <a:xfrm flipV="1">
            <a:off x="4258491" y="5495123"/>
            <a:ext cx="3500847" cy="478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5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879765-3E5A-4260-A997-F81E08B4E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D45AD9-2468-4311-8BBF-D69CC8A5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10A6-CA7C-4926-BABA-F25887C899AD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8967D-B5BB-4110-9D29-2B700A8D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CC05E19-3203-4373-AFE9-D6B8045B478D}"/>
              </a:ext>
            </a:extLst>
          </p:cNvPr>
          <p:cNvSpPr/>
          <p:nvPr/>
        </p:nvSpPr>
        <p:spPr>
          <a:xfrm>
            <a:off x="286009" y="1370945"/>
            <a:ext cx="1628536" cy="101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Cubierta y uso de suelo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1979E65-3899-4105-99FC-260AD8E77A92}"/>
              </a:ext>
            </a:extLst>
          </p:cNvPr>
          <p:cNvSpPr/>
          <p:nvPr/>
        </p:nvSpPr>
        <p:spPr>
          <a:xfrm>
            <a:off x="312482" y="2774391"/>
            <a:ext cx="1649141" cy="101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Precipitación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02138E55-46B5-425B-B46C-F463A07CF5A4}"/>
              </a:ext>
            </a:extLst>
          </p:cNvPr>
          <p:cNvGrpSpPr/>
          <p:nvPr/>
        </p:nvGrpSpPr>
        <p:grpSpPr>
          <a:xfrm>
            <a:off x="2756297" y="2794237"/>
            <a:ext cx="2524567" cy="1273926"/>
            <a:chOff x="5595293" y="787782"/>
            <a:chExt cx="2519451" cy="1534125"/>
          </a:xfrm>
        </p:grpSpPr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6FBB21E4-4811-401A-B5BD-4B8562001C3D}"/>
                </a:ext>
              </a:extLst>
            </p:cNvPr>
            <p:cNvSpPr/>
            <p:nvPr/>
          </p:nvSpPr>
          <p:spPr>
            <a:xfrm>
              <a:off x="6056671" y="946778"/>
              <a:ext cx="1710812" cy="852113"/>
            </a:xfrm>
            <a:custGeom>
              <a:avLst/>
              <a:gdLst>
                <a:gd name="connsiteX0" fmla="*/ 0 w 2641343"/>
                <a:gd name="connsiteY0" fmla="*/ 924338 h 1130815"/>
                <a:gd name="connsiteX1" fmla="*/ 560438 w 2641343"/>
                <a:gd name="connsiteY1" fmla="*/ 106 h 1130815"/>
                <a:gd name="connsiteX2" fmla="*/ 1248696 w 2641343"/>
                <a:gd name="connsiteY2" fmla="*/ 973499 h 1130815"/>
                <a:gd name="connsiteX3" fmla="*/ 2467896 w 2641343"/>
                <a:gd name="connsiteY3" fmla="*/ 1101319 h 1130815"/>
                <a:gd name="connsiteX4" fmla="*/ 2605548 w 2641343"/>
                <a:gd name="connsiteY4" fmla="*/ 1130815 h 113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343" h="1130815">
                  <a:moveTo>
                    <a:pt x="0" y="924338"/>
                  </a:moveTo>
                  <a:cubicBezTo>
                    <a:pt x="176161" y="458125"/>
                    <a:pt x="352322" y="-8088"/>
                    <a:pt x="560438" y="106"/>
                  </a:cubicBezTo>
                  <a:cubicBezTo>
                    <a:pt x="768554" y="8299"/>
                    <a:pt x="930786" y="789963"/>
                    <a:pt x="1248696" y="973499"/>
                  </a:cubicBezTo>
                  <a:cubicBezTo>
                    <a:pt x="1566606" y="1157035"/>
                    <a:pt x="2241754" y="1075100"/>
                    <a:pt x="2467896" y="1101319"/>
                  </a:cubicBezTo>
                  <a:cubicBezTo>
                    <a:pt x="2694038" y="1127538"/>
                    <a:pt x="2649793" y="1129176"/>
                    <a:pt x="2605548" y="1130815"/>
                  </a:cubicBezTo>
                </a:path>
              </a:pathLst>
            </a:cu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3BDAF75C-BE77-46FC-9133-196725969043}"/>
                </a:ext>
              </a:extLst>
            </p:cNvPr>
            <p:cNvSpPr txBox="1"/>
            <p:nvPr/>
          </p:nvSpPr>
          <p:spPr>
            <a:xfrm>
              <a:off x="5916706" y="1983353"/>
              <a:ext cx="2198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/>
                <a:t>Valor de la variable </a:t>
              </a: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B2917F05-2412-4E6F-BAD0-C3C35AF57789}"/>
                </a:ext>
              </a:extLst>
            </p:cNvPr>
            <p:cNvSpPr txBox="1"/>
            <p:nvPr/>
          </p:nvSpPr>
          <p:spPr>
            <a:xfrm>
              <a:off x="5595293" y="911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1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59354DF0-FE8C-414A-A814-DDE63914F615}"/>
                </a:ext>
              </a:extLst>
            </p:cNvPr>
            <p:cNvSpPr txBox="1"/>
            <p:nvPr/>
          </p:nvSpPr>
          <p:spPr>
            <a:xfrm>
              <a:off x="5603800" y="17050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0</a:t>
              </a:r>
            </a:p>
          </p:txBody>
        </p:sp>
        <p:cxnSp>
          <p:nvCxnSpPr>
            <p:cNvPr id="62" name="Conector recto de flecha 61">
              <a:extLst>
                <a:ext uri="{FF2B5EF4-FFF2-40B4-BE49-F238E27FC236}">
                  <a16:creationId xmlns:a16="http://schemas.microsoft.com/office/drawing/2014/main" id="{02272491-4BC2-433C-9B81-92853C41118D}"/>
                </a:ext>
              </a:extLst>
            </p:cNvPr>
            <p:cNvCxnSpPr/>
            <p:nvPr/>
          </p:nvCxnSpPr>
          <p:spPr>
            <a:xfrm>
              <a:off x="6027175" y="1935913"/>
              <a:ext cx="20279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de flecha 62">
              <a:extLst>
                <a:ext uri="{FF2B5EF4-FFF2-40B4-BE49-F238E27FC236}">
                  <a16:creationId xmlns:a16="http://schemas.microsoft.com/office/drawing/2014/main" id="{408A18CE-B925-42E1-9689-F9CEFC6878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7175" y="787782"/>
              <a:ext cx="0" cy="1148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17845A19-4FF4-4E02-935C-9D2A3CCA9A5D}"/>
              </a:ext>
            </a:extLst>
          </p:cNvPr>
          <p:cNvSpPr/>
          <p:nvPr/>
        </p:nvSpPr>
        <p:spPr>
          <a:xfrm>
            <a:off x="311355" y="4234351"/>
            <a:ext cx="1623795" cy="996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Temperatura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F0D7614F-9169-4AEF-8A05-1F7D4FF09D61}"/>
              </a:ext>
            </a:extLst>
          </p:cNvPr>
          <p:cNvGrpSpPr/>
          <p:nvPr/>
        </p:nvGrpSpPr>
        <p:grpSpPr>
          <a:xfrm>
            <a:off x="2814973" y="4209242"/>
            <a:ext cx="2524567" cy="1273926"/>
            <a:chOff x="5595293" y="787782"/>
            <a:chExt cx="2519451" cy="1534125"/>
          </a:xfrm>
        </p:grpSpPr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31503639-6A44-4702-BC0E-8EDC93A3A13C}"/>
                </a:ext>
              </a:extLst>
            </p:cNvPr>
            <p:cNvSpPr/>
            <p:nvPr/>
          </p:nvSpPr>
          <p:spPr>
            <a:xfrm>
              <a:off x="6056671" y="946778"/>
              <a:ext cx="1710812" cy="852113"/>
            </a:xfrm>
            <a:custGeom>
              <a:avLst/>
              <a:gdLst>
                <a:gd name="connsiteX0" fmla="*/ 0 w 2641343"/>
                <a:gd name="connsiteY0" fmla="*/ 924338 h 1130815"/>
                <a:gd name="connsiteX1" fmla="*/ 560438 w 2641343"/>
                <a:gd name="connsiteY1" fmla="*/ 106 h 1130815"/>
                <a:gd name="connsiteX2" fmla="*/ 1248696 w 2641343"/>
                <a:gd name="connsiteY2" fmla="*/ 973499 h 1130815"/>
                <a:gd name="connsiteX3" fmla="*/ 2467896 w 2641343"/>
                <a:gd name="connsiteY3" fmla="*/ 1101319 h 1130815"/>
                <a:gd name="connsiteX4" fmla="*/ 2605548 w 2641343"/>
                <a:gd name="connsiteY4" fmla="*/ 1130815 h 113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343" h="1130815">
                  <a:moveTo>
                    <a:pt x="0" y="924338"/>
                  </a:moveTo>
                  <a:cubicBezTo>
                    <a:pt x="176161" y="458125"/>
                    <a:pt x="352322" y="-8088"/>
                    <a:pt x="560438" y="106"/>
                  </a:cubicBezTo>
                  <a:cubicBezTo>
                    <a:pt x="768554" y="8299"/>
                    <a:pt x="930786" y="789963"/>
                    <a:pt x="1248696" y="973499"/>
                  </a:cubicBezTo>
                  <a:cubicBezTo>
                    <a:pt x="1566606" y="1157035"/>
                    <a:pt x="2241754" y="1075100"/>
                    <a:pt x="2467896" y="1101319"/>
                  </a:cubicBezTo>
                  <a:cubicBezTo>
                    <a:pt x="2694038" y="1127538"/>
                    <a:pt x="2649793" y="1129176"/>
                    <a:pt x="2605548" y="1130815"/>
                  </a:cubicBezTo>
                </a:path>
              </a:pathLst>
            </a:cu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5CA76563-ABED-42F5-A670-9913897FE3B9}"/>
                </a:ext>
              </a:extLst>
            </p:cNvPr>
            <p:cNvSpPr txBox="1"/>
            <p:nvPr/>
          </p:nvSpPr>
          <p:spPr>
            <a:xfrm>
              <a:off x="5916706" y="1983353"/>
              <a:ext cx="2198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/>
                <a:t>Valor de la variable 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36CBBDF6-1AAF-4185-8993-39C72426BD01}"/>
                </a:ext>
              </a:extLst>
            </p:cNvPr>
            <p:cNvSpPr txBox="1"/>
            <p:nvPr/>
          </p:nvSpPr>
          <p:spPr>
            <a:xfrm>
              <a:off x="5595293" y="911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1</a:t>
              </a:r>
            </a:p>
          </p:txBody>
        </p:sp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B35BCB22-2435-44D7-B0D2-12DF795CEDDB}"/>
                </a:ext>
              </a:extLst>
            </p:cNvPr>
            <p:cNvSpPr txBox="1"/>
            <p:nvPr/>
          </p:nvSpPr>
          <p:spPr>
            <a:xfrm>
              <a:off x="5603800" y="17050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0</a:t>
              </a:r>
            </a:p>
          </p:txBody>
        </p:sp>
        <p:cxnSp>
          <p:nvCxnSpPr>
            <p:cNvPr id="70" name="Conector recto de flecha 69">
              <a:extLst>
                <a:ext uri="{FF2B5EF4-FFF2-40B4-BE49-F238E27FC236}">
                  <a16:creationId xmlns:a16="http://schemas.microsoft.com/office/drawing/2014/main" id="{CBD1F622-334D-4EC6-A171-E19184CA8970}"/>
                </a:ext>
              </a:extLst>
            </p:cNvPr>
            <p:cNvCxnSpPr/>
            <p:nvPr/>
          </p:nvCxnSpPr>
          <p:spPr>
            <a:xfrm>
              <a:off x="6027175" y="1935913"/>
              <a:ext cx="20279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de flecha 70">
              <a:extLst>
                <a:ext uri="{FF2B5EF4-FFF2-40B4-BE49-F238E27FC236}">
                  <a16:creationId xmlns:a16="http://schemas.microsoft.com/office/drawing/2014/main" id="{DB81E695-8520-4F1A-8045-6DE9849D9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7175" y="787782"/>
              <a:ext cx="0" cy="1148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ángulo 71">
            <a:extLst>
              <a:ext uri="{FF2B5EF4-FFF2-40B4-BE49-F238E27FC236}">
                <a16:creationId xmlns:a16="http://schemas.microsoft.com/office/drawing/2014/main" id="{E46B0794-0DF3-4918-8828-F2E967269D3F}"/>
              </a:ext>
            </a:extLst>
          </p:cNvPr>
          <p:cNvSpPr/>
          <p:nvPr/>
        </p:nvSpPr>
        <p:spPr>
          <a:xfrm>
            <a:off x="286009" y="5710722"/>
            <a:ext cx="1649141" cy="91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MDE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F0CC3690-1B3D-4628-BF63-6C992E53CCEA}"/>
              </a:ext>
            </a:extLst>
          </p:cNvPr>
          <p:cNvGrpSpPr/>
          <p:nvPr/>
        </p:nvGrpSpPr>
        <p:grpSpPr>
          <a:xfrm>
            <a:off x="2790709" y="5551247"/>
            <a:ext cx="2524567" cy="1273926"/>
            <a:chOff x="5595293" y="787782"/>
            <a:chExt cx="2519451" cy="1534125"/>
          </a:xfrm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7BCFCF99-C86B-4666-B0FD-45A6326A06FE}"/>
                </a:ext>
              </a:extLst>
            </p:cNvPr>
            <p:cNvSpPr/>
            <p:nvPr/>
          </p:nvSpPr>
          <p:spPr>
            <a:xfrm>
              <a:off x="6056671" y="946778"/>
              <a:ext cx="1710812" cy="852113"/>
            </a:xfrm>
            <a:custGeom>
              <a:avLst/>
              <a:gdLst>
                <a:gd name="connsiteX0" fmla="*/ 0 w 2641343"/>
                <a:gd name="connsiteY0" fmla="*/ 924338 h 1130815"/>
                <a:gd name="connsiteX1" fmla="*/ 560438 w 2641343"/>
                <a:gd name="connsiteY1" fmla="*/ 106 h 1130815"/>
                <a:gd name="connsiteX2" fmla="*/ 1248696 w 2641343"/>
                <a:gd name="connsiteY2" fmla="*/ 973499 h 1130815"/>
                <a:gd name="connsiteX3" fmla="*/ 2467896 w 2641343"/>
                <a:gd name="connsiteY3" fmla="*/ 1101319 h 1130815"/>
                <a:gd name="connsiteX4" fmla="*/ 2605548 w 2641343"/>
                <a:gd name="connsiteY4" fmla="*/ 1130815 h 113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343" h="1130815">
                  <a:moveTo>
                    <a:pt x="0" y="924338"/>
                  </a:moveTo>
                  <a:cubicBezTo>
                    <a:pt x="176161" y="458125"/>
                    <a:pt x="352322" y="-8088"/>
                    <a:pt x="560438" y="106"/>
                  </a:cubicBezTo>
                  <a:cubicBezTo>
                    <a:pt x="768554" y="8299"/>
                    <a:pt x="930786" y="789963"/>
                    <a:pt x="1248696" y="973499"/>
                  </a:cubicBezTo>
                  <a:cubicBezTo>
                    <a:pt x="1566606" y="1157035"/>
                    <a:pt x="2241754" y="1075100"/>
                    <a:pt x="2467896" y="1101319"/>
                  </a:cubicBezTo>
                  <a:cubicBezTo>
                    <a:pt x="2694038" y="1127538"/>
                    <a:pt x="2649793" y="1129176"/>
                    <a:pt x="2605548" y="1130815"/>
                  </a:cubicBezTo>
                </a:path>
              </a:pathLst>
            </a:cu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C3EB9E42-0069-4494-8135-BF7B29EE0747}"/>
                </a:ext>
              </a:extLst>
            </p:cNvPr>
            <p:cNvSpPr txBox="1"/>
            <p:nvPr/>
          </p:nvSpPr>
          <p:spPr>
            <a:xfrm>
              <a:off x="5916706" y="1983353"/>
              <a:ext cx="2198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/>
                <a:t>Valor de la variable </a:t>
              </a:r>
            </a:p>
          </p:txBody>
        </p: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C673B522-4461-44EF-896C-57F64F7843DD}"/>
                </a:ext>
              </a:extLst>
            </p:cNvPr>
            <p:cNvSpPr txBox="1"/>
            <p:nvPr/>
          </p:nvSpPr>
          <p:spPr>
            <a:xfrm>
              <a:off x="5595293" y="911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1</a:t>
              </a:r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4D7A6419-27D0-43FC-8ABF-ADA46406DDE1}"/>
                </a:ext>
              </a:extLst>
            </p:cNvPr>
            <p:cNvSpPr txBox="1"/>
            <p:nvPr/>
          </p:nvSpPr>
          <p:spPr>
            <a:xfrm>
              <a:off x="5603800" y="17050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0</a:t>
              </a:r>
            </a:p>
          </p:txBody>
        </p:sp>
        <p:cxnSp>
          <p:nvCxnSpPr>
            <p:cNvPr id="78" name="Conector recto de flecha 77">
              <a:extLst>
                <a:ext uri="{FF2B5EF4-FFF2-40B4-BE49-F238E27FC236}">
                  <a16:creationId xmlns:a16="http://schemas.microsoft.com/office/drawing/2014/main" id="{049A5C60-9279-401C-A727-F7E2C37E7429}"/>
                </a:ext>
              </a:extLst>
            </p:cNvPr>
            <p:cNvCxnSpPr/>
            <p:nvPr/>
          </p:nvCxnSpPr>
          <p:spPr>
            <a:xfrm>
              <a:off x="6027175" y="1935913"/>
              <a:ext cx="20279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de flecha 78">
              <a:extLst>
                <a:ext uri="{FF2B5EF4-FFF2-40B4-BE49-F238E27FC236}">
                  <a16:creationId xmlns:a16="http://schemas.microsoft.com/office/drawing/2014/main" id="{D085AB00-9FCC-4EF5-BBD0-47CA54824B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7175" y="787782"/>
              <a:ext cx="0" cy="1148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ángulo 82">
            <a:extLst>
              <a:ext uri="{FF2B5EF4-FFF2-40B4-BE49-F238E27FC236}">
                <a16:creationId xmlns:a16="http://schemas.microsoft.com/office/drawing/2014/main" id="{52789D79-998F-4C18-ADF4-C99300A4FB13}"/>
              </a:ext>
            </a:extLst>
          </p:cNvPr>
          <p:cNvSpPr/>
          <p:nvPr/>
        </p:nvSpPr>
        <p:spPr>
          <a:xfrm>
            <a:off x="7220148" y="2323556"/>
            <a:ext cx="1723414" cy="2546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Ponderación</a:t>
            </a:r>
          </a:p>
        </p:txBody>
      </p:sp>
      <p:sp>
        <p:nvSpPr>
          <p:cNvPr id="88" name="Flecha: a la derecha 87">
            <a:extLst>
              <a:ext uri="{FF2B5EF4-FFF2-40B4-BE49-F238E27FC236}">
                <a16:creationId xmlns:a16="http://schemas.microsoft.com/office/drawing/2014/main" id="{432527B4-1D24-471A-B2C9-AE21C6D01EC3}"/>
              </a:ext>
            </a:extLst>
          </p:cNvPr>
          <p:cNvSpPr/>
          <p:nvPr/>
        </p:nvSpPr>
        <p:spPr>
          <a:xfrm>
            <a:off x="2078098" y="1672265"/>
            <a:ext cx="569989" cy="3503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Flecha: a la derecha 89">
            <a:extLst>
              <a:ext uri="{FF2B5EF4-FFF2-40B4-BE49-F238E27FC236}">
                <a16:creationId xmlns:a16="http://schemas.microsoft.com/office/drawing/2014/main" id="{6626631C-9910-46CA-BCC6-05CD38228FFC}"/>
              </a:ext>
            </a:extLst>
          </p:cNvPr>
          <p:cNvSpPr/>
          <p:nvPr/>
        </p:nvSpPr>
        <p:spPr>
          <a:xfrm>
            <a:off x="6592019" y="2912642"/>
            <a:ext cx="569989" cy="11899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Flecha: a la derecha 91">
            <a:extLst>
              <a:ext uri="{FF2B5EF4-FFF2-40B4-BE49-F238E27FC236}">
                <a16:creationId xmlns:a16="http://schemas.microsoft.com/office/drawing/2014/main" id="{243946A9-AE9B-420A-97C1-03F5BACE62B2}"/>
              </a:ext>
            </a:extLst>
          </p:cNvPr>
          <p:cNvSpPr/>
          <p:nvPr/>
        </p:nvSpPr>
        <p:spPr>
          <a:xfrm>
            <a:off x="2069341" y="5969298"/>
            <a:ext cx="569989" cy="3503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Flecha: a la derecha 93">
            <a:extLst>
              <a:ext uri="{FF2B5EF4-FFF2-40B4-BE49-F238E27FC236}">
                <a16:creationId xmlns:a16="http://schemas.microsoft.com/office/drawing/2014/main" id="{C125DE35-8631-493A-8DA1-DD59C797F8A6}"/>
              </a:ext>
            </a:extLst>
          </p:cNvPr>
          <p:cNvSpPr/>
          <p:nvPr/>
        </p:nvSpPr>
        <p:spPr>
          <a:xfrm>
            <a:off x="2069673" y="4519875"/>
            <a:ext cx="569989" cy="3503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Flecha: a la derecha 95">
            <a:extLst>
              <a:ext uri="{FF2B5EF4-FFF2-40B4-BE49-F238E27FC236}">
                <a16:creationId xmlns:a16="http://schemas.microsoft.com/office/drawing/2014/main" id="{0307E21D-73CD-4626-BB23-F1751EC73727}"/>
              </a:ext>
            </a:extLst>
          </p:cNvPr>
          <p:cNvSpPr/>
          <p:nvPr/>
        </p:nvSpPr>
        <p:spPr>
          <a:xfrm>
            <a:off x="2092954" y="3120248"/>
            <a:ext cx="569989" cy="3503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D9DAA6-84DE-4C11-A021-BAB3D7BC0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36"/>
          <a:stretch/>
        </p:blipFill>
        <p:spPr>
          <a:xfrm>
            <a:off x="5260363" y="778014"/>
            <a:ext cx="1320711" cy="1525663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61F28A9-3E6D-4ED7-A0E9-4435A5DFABC2}"/>
              </a:ext>
            </a:extLst>
          </p:cNvPr>
          <p:cNvCxnSpPr>
            <a:cxnSpLocks/>
          </p:cNvCxnSpPr>
          <p:nvPr/>
        </p:nvCxnSpPr>
        <p:spPr>
          <a:xfrm>
            <a:off x="6589248" y="787782"/>
            <a:ext cx="0" cy="60373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3E48A0F-15C8-494A-9307-9823CAE4C943}"/>
              </a:ext>
            </a:extLst>
          </p:cNvPr>
          <p:cNvSpPr/>
          <p:nvPr/>
        </p:nvSpPr>
        <p:spPr>
          <a:xfrm>
            <a:off x="2980267" y="1383475"/>
            <a:ext cx="1845500" cy="92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Exclusión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41BACAD-DAA4-4392-90FD-58A33E97F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72"/>
          <a:stretch/>
        </p:blipFill>
        <p:spPr>
          <a:xfrm>
            <a:off x="5272500" y="2347258"/>
            <a:ext cx="1294832" cy="151358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1DCD8D5-4D3D-4253-A0FB-7EEBED48D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67"/>
          <a:stretch/>
        </p:blipFill>
        <p:spPr>
          <a:xfrm>
            <a:off x="5269729" y="3912552"/>
            <a:ext cx="1311345" cy="152111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4CD939E-B720-4406-8F02-56248A7F64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66"/>
          <a:stretch/>
        </p:blipFill>
        <p:spPr>
          <a:xfrm>
            <a:off x="5309172" y="5396859"/>
            <a:ext cx="1258160" cy="14887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710839A-C1F6-493E-9919-5F6DB0C4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549" y="2734325"/>
            <a:ext cx="1624897" cy="2102808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A5D6FCBD-FCBB-4519-AC35-354706A97B49}"/>
              </a:ext>
            </a:extLst>
          </p:cNvPr>
          <p:cNvSpPr/>
          <p:nvPr/>
        </p:nvSpPr>
        <p:spPr>
          <a:xfrm>
            <a:off x="9706708" y="2303677"/>
            <a:ext cx="1818987" cy="2546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Productividad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32F3143-BB07-4BE8-8D6D-EEEFD55727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1419" y="2731666"/>
            <a:ext cx="1557955" cy="2016177"/>
          </a:xfrm>
          <a:prstGeom prst="rect">
            <a:avLst/>
          </a:prstGeom>
        </p:spPr>
      </p:pic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E59CCEE8-9E19-476B-BF11-DD32A515CB7D}"/>
              </a:ext>
            </a:extLst>
          </p:cNvPr>
          <p:cNvSpPr/>
          <p:nvPr/>
        </p:nvSpPr>
        <p:spPr>
          <a:xfrm>
            <a:off x="9050050" y="2915553"/>
            <a:ext cx="569989" cy="11899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Título 1">
            <a:extLst>
              <a:ext uri="{FF2B5EF4-FFF2-40B4-BE49-F238E27FC236}">
                <a16:creationId xmlns:a16="http://schemas.microsoft.com/office/drawing/2014/main" id="{4978A388-A5E6-487A-AC87-F99C438D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63605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 err="1"/>
              <a:t>Estructura</a:t>
            </a:r>
            <a:r>
              <a:rPr lang="en-US" dirty="0"/>
              <a:t> de los </a:t>
            </a:r>
            <a:r>
              <a:rPr lang="en-US" dirty="0" err="1"/>
              <a:t>modelos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B3CC85-6215-41C8-B596-4FE8B7A3924D}"/>
              </a:ext>
            </a:extLst>
          </p:cNvPr>
          <p:cNvSpPr txBox="1"/>
          <p:nvPr/>
        </p:nvSpPr>
        <p:spPr>
          <a:xfrm>
            <a:off x="7100613" y="1859246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Valores de 0 a 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F203A1-A426-4080-8854-DA6E9C83AF12}"/>
              </a:ext>
            </a:extLst>
          </p:cNvPr>
          <p:cNvSpPr txBox="1"/>
          <p:nvPr/>
        </p:nvSpPr>
        <p:spPr>
          <a:xfrm>
            <a:off x="9492899" y="1860044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Valores de 0 a 13</a:t>
            </a:r>
          </a:p>
        </p:txBody>
      </p:sp>
    </p:spTree>
    <p:extLst>
      <p:ext uri="{BB962C8B-B14F-4D97-AF65-F5344CB8AC3E}">
        <p14:creationId xmlns:p14="http://schemas.microsoft.com/office/powerpoint/2010/main" val="337203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230FB-ED37-4D6C-8920-E7744412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C8EE-A2BF-48FF-88B3-9B73CB9EC4E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D1654F-1E8C-49C7-AC17-1DA9C68A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8E7E3A2B-BCD4-464B-A6B4-8B68C3D2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957" y="1288868"/>
            <a:ext cx="9701938" cy="3777622"/>
          </a:xfrm>
        </p:spPr>
        <p:txBody>
          <a:bodyPr/>
          <a:lstStyle/>
          <a:p>
            <a:r>
              <a:rPr lang="es-MX" sz="2400" dirty="0"/>
              <a:t>Es fácil correr los modelos y modificar y/o agregar variables</a:t>
            </a:r>
          </a:p>
          <a:p>
            <a:pPr lvl="1"/>
            <a:r>
              <a:rPr lang="es-MX" sz="2000" dirty="0"/>
              <a:t>Por ejemplo: tipo de suelo o ajustar parámetros para especies forestales especificas.</a:t>
            </a:r>
          </a:p>
          <a:p>
            <a:r>
              <a:rPr lang="es-MX" sz="2400" dirty="0"/>
              <a:t>Parametrización: Bibliografía – conocimiento experto  </a:t>
            </a:r>
          </a:p>
          <a:p>
            <a:r>
              <a:rPr lang="es-MX" sz="2400" dirty="0"/>
              <a:t>No requiere gran capacidad de computo.</a:t>
            </a:r>
          </a:p>
          <a:p>
            <a:r>
              <a:rPr lang="es-MX" sz="2400" dirty="0"/>
              <a:t>Sencilla implementación en la plataforma 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752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A53B7-F518-4E68-9065-2CBD4668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</a:t>
            </a:r>
            <a:r>
              <a:rPr lang="en-US" dirty="0" err="1"/>
              <a:t>financiado</a:t>
            </a:r>
            <a:r>
              <a:rPr lang="en-US" dirty="0"/>
              <a:t> &amp; Multi-</a:t>
            </a:r>
            <a:r>
              <a:rPr lang="en-US" dirty="0" err="1"/>
              <a:t>institucional</a:t>
            </a:r>
            <a:endParaRPr lang="en-U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E1E760-2989-4283-8733-2FB30CB3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CEC2-A2D8-4793-A807-59331089EDCA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63F97B-3592-41B5-B8C3-91671C2C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B21644-4704-4105-9604-C8F4797881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563" y="1712361"/>
            <a:ext cx="1042267" cy="12793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50E6F6-C75B-48C4-9179-2C35829BF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84" y="5573487"/>
            <a:ext cx="3131633" cy="11045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972CC01-2028-4C1D-B6E5-7CC59014B2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83" y="1816608"/>
            <a:ext cx="4656107" cy="12326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69A040-62E1-4346-B7F2-6EAD3F369E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243" y="5573487"/>
            <a:ext cx="3809773" cy="11045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05953F-CB2B-4CEA-8243-FC8AA22D51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07" y="3589062"/>
            <a:ext cx="2145634" cy="134177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DC555B6-50F7-4BF3-BEDE-51BA75840D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73942" y="5725958"/>
            <a:ext cx="4043374" cy="742478"/>
          </a:xfrm>
          <a:prstGeom prst="rect">
            <a:avLst/>
          </a:prstGeom>
        </p:spPr>
      </p:pic>
      <p:pic>
        <p:nvPicPr>
          <p:cNvPr id="12" name="Picture 2" descr="LangSelect FIP.png">
            <a:extLst>
              <a:ext uri="{FF2B5EF4-FFF2-40B4-BE49-F238E27FC236}">
                <a16:creationId xmlns:a16="http://schemas.microsoft.com/office/drawing/2014/main" id="{2EEF3604-3C0F-48D7-9DA7-2E28AF7C7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2846" y="3591407"/>
            <a:ext cx="2448766" cy="14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5F00F71-D1D7-4B6B-816E-7928B6FF15E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073" y="1762681"/>
            <a:ext cx="3933670" cy="122901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4415B59-E2DA-479E-AE36-7ECC06C7EC2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784" y="3369977"/>
            <a:ext cx="3131633" cy="197741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9FB9423-FF45-45D7-B9F9-58284495FC5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45"/>
          <a:stretch/>
        </p:blipFill>
        <p:spPr>
          <a:xfrm>
            <a:off x="1740500" y="33954"/>
            <a:ext cx="8687968" cy="15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8" y="1882219"/>
            <a:ext cx="8229600" cy="1143000"/>
          </a:xfrm>
        </p:spPr>
        <p:txBody>
          <a:bodyPr/>
          <a:lstStyle/>
          <a:p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38854" y="2752595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jlcaballerobios@gmail.com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A614D9-03C7-48A5-B590-0CACEB34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89C-EDE4-421F-97C0-1B6D27E330C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956773-61F8-4072-80F1-902AAD78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502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Bioenergy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Bioenergy" id="{30813F2A-DB9D-4A43-B213-CD851CAE18FA}" vid="{42E1AF49-67B4-4092-87A8-B37D0B7AC43F}"/>
    </a:ext>
  </a:extLst>
</a:theme>
</file>

<file path=ppt/theme/theme2.xml><?xml version="1.0" encoding="utf-8"?>
<a:theme xmlns:a="http://schemas.openxmlformats.org/drawingml/2006/main" name="1_Theme_Bioenergy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Bioenergy" id="{30813F2A-DB9D-4A43-B213-CD851CAE18FA}" vid="{42E1AF49-67B4-4092-87A8-B37D0B7AC4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Theme_Bioenergy</Template>
  <TotalTime>1905</TotalTime>
  <Words>197</Words>
  <Application>Microsoft Office PowerPoint</Application>
  <PresentationFormat>Panorámica</PresentationFormat>
  <Paragraphs>57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Theme_Bioenergy</vt:lpstr>
      <vt:lpstr>1_Theme_Bioenergy</vt:lpstr>
      <vt:lpstr>Sistema para la Evaluación del Potencial Energético de los Recursos Biomásicos de los países del SICA</vt:lpstr>
      <vt:lpstr>Modelado</vt:lpstr>
      <vt:lpstr>Insumos y parámetros </vt:lpstr>
      <vt:lpstr>Estructura de los modelos</vt:lpstr>
      <vt:lpstr>Presentación de PowerPoint</vt:lpstr>
      <vt:lpstr>Co-financiado &amp; Multi-institucional</vt:lpstr>
      <vt:lpstr>Contacto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GHILARDI</dc:creator>
  <cp:lastModifiedBy>JL</cp:lastModifiedBy>
  <cp:revision>107</cp:revision>
  <dcterms:created xsi:type="dcterms:W3CDTF">2018-03-06T17:27:22Z</dcterms:created>
  <dcterms:modified xsi:type="dcterms:W3CDTF">2020-10-28T15:23:19Z</dcterms:modified>
</cp:coreProperties>
</file>