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7772400" cy="10058400"/>
  <p:embeddedFontLs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iO+sViz0oeUOUTqgoH/MejRWy9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27" Type="http://customschemas.google.com/relationships/presentationmetadata" Target="meta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ee17bff63_0_37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9ee17bff63_0_37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ee17bff63_0_33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9ee17bff63_0_33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ee17bff63_0_45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9ee17bff63_0_45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9ee17bff63_0_4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9ee17bff63_0_4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9ee17bff63_0_19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9ee17bff63_0_19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ee17bff63_0_27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9ee17bff63_0_27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3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4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5"/>
          <p:cNvSpPr txBox="1"/>
          <p:nvPr>
            <p:ph idx="1"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6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7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7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7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7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8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8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9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9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0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0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1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1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1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1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1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1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1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2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3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4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4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4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5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 txBox="1"/>
          <p:nvPr>
            <p:ph idx="1"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7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7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7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8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8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9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49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0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0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0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1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5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51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1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1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2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52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2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2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52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52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2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idx="1" type="subTitle"/>
          </p:nvPr>
        </p:nvSpPr>
        <p:spPr>
          <a:xfrm>
            <a:off x="2593080" y="624240"/>
            <a:ext cx="8911080" cy="593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2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7" name="Google Shape;7;p12"/>
            <p:cNvSpPr/>
            <p:nvPr/>
          </p:nvSpPr>
          <p:spPr>
            <a:xfrm>
              <a:off x="0" y="2575080"/>
              <a:ext cx="100080" cy="62532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2"/>
            <p:cNvSpPr/>
            <p:nvPr/>
          </p:nvSpPr>
          <p:spPr>
            <a:xfrm>
              <a:off x="128520" y="3156480"/>
              <a:ext cx="645840" cy="2321640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2"/>
            <p:cNvSpPr/>
            <p:nvPr/>
          </p:nvSpPr>
          <p:spPr>
            <a:xfrm>
              <a:off x="807120" y="5447160"/>
              <a:ext cx="608760" cy="1419480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2"/>
            <p:cNvSpPr/>
            <p:nvPr/>
          </p:nvSpPr>
          <p:spPr>
            <a:xfrm>
              <a:off x="959760" y="6503760"/>
              <a:ext cx="170640" cy="362880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2"/>
            <p:cNvSpPr/>
            <p:nvPr/>
          </p:nvSpPr>
          <p:spPr>
            <a:xfrm>
              <a:off x="100800" y="3201120"/>
              <a:ext cx="821160" cy="3327840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2"/>
            <p:cNvSpPr/>
            <p:nvPr/>
          </p:nvSpPr>
          <p:spPr>
            <a:xfrm>
              <a:off x="22320" y="228600"/>
              <a:ext cx="105480" cy="2927160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78120" y="2944080"/>
              <a:ext cx="77400" cy="493200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769680" y="5478840"/>
              <a:ext cx="189360" cy="1024200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775440" y="1398960"/>
              <a:ext cx="2075400" cy="404748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922680" y="6530040"/>
              <a:ext cx="161280" cy="336600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2"/>
            <p:cNvSpPr/>
            <p:nvPr/>
          </p:nvSpPr>
          <p:spPr>
            <a:xfrm>
              <a:off x="769680" y="5359320"/>
              <a:ext cx="36720" cy="221040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849960" y="6244560"/>
              <a:ext cx="237960" cy="621720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12"/>
          <p:cNvGrpSpPr/>
          <p:nvPr/>
        </p:nvGrpSpPr>
        <p:grpSpPr>
          <a:xfrm>
            <a:off x="27360" y="-720"/>
            <a:ext cx="2355840" cy="6853320"/>
            <a:chOff x="27360" y="-720"/>
            <a:chExt cx="2355840" cy="6853320"/>
          </a:xfrm>
        </p:grpSpPr>
        <p:sp>
          <p:nvSpPr>
            <p:cNvPr id="20" name="Google Shape;20;p12"/>
            <p:cNvSpPr/>
            <p:nvPr/>
          </p:nvSpPr>
          <p:spPr>
            <a:xfrm>
              <a:off x="27360" y="-720"/>
              <a:ext cx="493560" cy="4400280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550440" y="4316400"/>
              <a:ext cx="422640" cy="1580040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2"/>
            <p:cNvSpPr/>
            <p:nvPr/>
          </p:nvSpPr>
          <p:spPr>
            <a:xfrm>
              <a:off x="1006200" y="5862600"/>
              <a:ext cx="430200" cy="990000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2"/>
            <p:cNvSpPr/>
            <p:nvPr/>
          </p:nvSpPr>
          <p:spPr>
            <a:xfrm>
              <a:off x="521640" y="4364280"/>
              <a:ext cx="551160" cy="2235240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2"/>
            <p:cNvSpPr/>
            <p:nvPr/>
          </p:nvSpPr>
          <p:spPr>
            <a:xfrm>
              <a:off x="468000" y="1289160"/>
              <a:ext cx="173520" cy="302652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1111680" y="6571440"/>
              <a:ext cx="133560" cy="280800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502560" y="4107600"/>
              <a:ext cx="81720" cy="510840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973800" y="3145680"/>
              <a:ext cx="1409400" cy="2716200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2"/>
            <p:cNvSpPr/>
            <p:nvPr/>
          </p:nvSpPr>
          <p:spPr>
            <a:xfrm>
              <a:off x="1073520" y="6600240"/>
              <a:ext cx="119880" cy="25236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973800" y="5897160"/>
              <a:ext cx="137160" cy="67356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2"/>
            <p:cNvSpPr/>
            <p:nvPr/>
          </p:nvSpPr>
          <p:spPr>
            <a:xfrm>
              <a:off x="973800" y="5772600"/>
              <a:ext cx="37440" cy="227160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2"/>
            <p:cNvSpPr/>
            <p:nvPr/>
          </p:nvSpPr>
          <p:spPr>
            <a:xfrm>
              <a:off x="1006200" y="6322680"/>
              <a:ext cx="209880" cy="529920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12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38100" rotWithShape="0" dir="5400000" dist="25560">
              <a:srgbClr val="000000">
                <a:alpha val="2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2"/>
          <p:cNvSpPr/>
          <p:nvPr/>
        </p:nvSpPr>
        <p:spPr>
          <a:xfrm flipH="1" rot="10800000">
            <a:off x="-3600" y="4910400"/>
            <a:ext cx="1587960" cy="50652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14C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1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4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86" name="Google Shape;86;p14"/>
            <p:cNvSpPr/>
            <p:nvPr/>
          </p:nvSpPr>
          <p:spPr>
            <a:xfrm>
              <a:off x="0" y="2575080"/>
              <a:ext cx="100080" cy="62532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128520" y="3156480"/>
              <a:ext cx="645840" cy="2321640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807120" y="5447160"/>
              <a:ext cx="608760" cy="1419480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959760" y="6503760"/>
              <a:ext cx="170640" cy="362880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100800" y="3201120"/>
              <a:ext cx="821160" cy="3327840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22320" y="228600"/>
              <a:ext cx="105480" cy="2927160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78120" y="2944080"/>
              <a:ext cx="77400" cy="493200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769680" y="5478840"/>
              <a:ext cx="189360" cy="1024200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775440" y="1398960"/>
              <a:ext cx="2075400" cy="404748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922680" y="6530040"/>
              <a:ext cx="161280" cy="336600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769680" y="5359320"/>
              <a:ext cx="36720" cy="221040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849960" y="6244560"/>
              <a:ext cx="237960" cy="621720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Google Shape;98;p14"/>
          <p:cNvGrpSpPr/>
          <p:nvPr/>
        </p:nvGrpSpPr>
        <p:grpSpPr>
          <a:xfrm>
            <a:off x="27360" y="-720"/>
            <a:ext cx="2355840" cy="6853320"/>
            <a:chOff x="27360" y="-720"/>
            <a:chExt cx="2355840" cy="6853320"/>
          </a:xfrm>
        </p:grpSpPr>
        <p:sp>
          <p:nvSpPr>
            <p:cNvPr id="99" name="Google Shape;99;p14"/>
            <p:cNvSpPr/>
            <p:nvPr/>
          </p:nvSpPr>
          <p:spPr>
            <a:xfrm>
              <a:off x="27360" y="-720"/>
              <a:ext cx="493560" cy="4400280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550440" y="4316400"/>
              <a:ext cx="422640" cy="1580040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1006200" y="5862600"/>
              <a:ext cx="430200" cy="990000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521640" y="4364280"/>
              <a:ext cx="551160" cy="2235240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468000" y="1289160"/>
              <a:ext cx="173520" cy="302652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1111680" y="6571440"/>
              <a:ext cx="133560" cy="280800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502560" y="4107600"/>
              <a:ext cx="81720" cy="510840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973800" y="3145680"/>
              <a:ext cx="1409400" cy="2716200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073520" y="6600240"/>
              <a:ext cx="119880" cy="25236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973800" y="5897160"/>
              <a:ext cx="137160" cy="67356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973800" y="5772600"/>
              <a:ext cx="37440" cy="227160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1006200" y="6322680"/>
              <a:ext cx="209880" cy="529920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14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38100" rotWithShape="0" dir="5400000" dist="25560">
              <a:srgbClr val="000000">
                <a:alpha val="2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 flipH="1" rot="10800000">
            <a:off x="-3600" y="712800"/>
            <a:ext cx="1587960" cy="50652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14C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6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65" name="Google Shape;165;p16"/>
            <p:cNvSpPr/>
            <p:nvPr/>
          </p:nvSpPr>
          <p:spPr>
            <a:xfrm>
              <a:off x="0" y="2575080"/>
              <a:ext cx="100080" cy="62532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128520" y="3156480"/>
              <a:ext cx="645840" cy="2321640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807120" y="5447160"/>
              <a:ext cx="608760" cy="1419480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959760" y="6503760"/>
              <a:ext cx="170640" cy="362880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100800" y="3201120"/>
              <a:ext cx="821160" cy="3327840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22320" y="228600"/>
              <a:ext cx="105480" cy="2927160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78120" y="2944080"/>
              <a:ext cx="77400" cy="493200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769680" y="5478840"/>
              <a:ext cx="189360" cy="1024200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775440" y="1398960"/>
              <a:ext cx="2075400" cy="404748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922680" y="6530040"/>
              <a:ext cx="161280" cy="336600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769680" y="5359320"/>
              <a:ext cx="36720" cy="221040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849960" y="6244560"/>
              <a:ext cx="237960" cy="621720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" name="Google Shape;177;p16"/>
          <p:cNvGrpSpPr/>
          <p:nvPr/>
        </p:nvGrpSpPr>
        <p:grpSpPr>
          <a:xfrm>
            <a:off x="27360" y="-720"/>
            <a:ext cx="2355840" cy="6853320"/>
            <a:chOff x="27360" y="-720"/>
            <a:chExt cx="2355840" cy="6853320"/>
          </a:xfrm>
        </p:grpSpPr>
        <p:sp>
          <p:nvSpPr>
            <p:cNvPr id="178" name="Google Shape;178;p16"/>
            <p:cNvSpPr/>
            <p:nvPr/>
          </p:nvSpPr>
          <p:spPr>
            <a:xfrm>
              <a:off x="27360" y="-720"/>
              <a:ext cx="493560" cy="4400280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50440" y="4316400"/>
              <a:ext cx="422640" cy="1580040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1006200" y="5862600"/>
              <a:ext cx="430200" cy="990000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21640" y="4364280"/>
              <a:ext cx="551160" cy="2235240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468000" y="1289160"/>
              <a:ext cx="173520" cy="302652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1111680" y="6571440"/>
              <a:ext cx="133560" cy="280800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02560" y="4107600"/>
              <a:ext cx="81720" cy="510840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973800" y="3145680"/>
              <a:ext cx="1409400" cy="2716200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1073520" y="6600240"/>
              <a:ext cx="119880" cy="25236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973800" y="5897160"/>
              <a:ext cx="137160" cy="67356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973800" y="5772600"/>
              <a:ext cx="37440" cy="227160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1006200" y="6322680"/>
              <a:ext cx="209880" cy="529920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16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38100" rotWithShape="0" dir="5400000" dist="25560">
              <a:srgbClr val="000000">
                <a:alpha val="2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"/>
          <p:cNvSpPr/>
          <p:nvPr/>
        </p:nvSpPr>
        <p:spPr>
          <a:xfrm flipH="1" rot="10800000">
            <a:off x="-3600" y="712800"/>
            <a:ext cx="1587960" cy="50652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14C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3" name="Google Shape;193;p1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"/>
          <p:cNvSpPr/>
          <p:nvPr/>
        </p:nvSpPr>
        <p:spPr>
          <a:xfrm>
            <a:off x="2589120" y="1430280"/>
            <a:ext cx="9409320" cy="2724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024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Seminario-Taller sobre Sistema Geoespacial para la Evaluación del Potencial Energético de los Recursos Biomásicos:</a:t>
            </a:r>
            <a:endParaRPr b="0" i="0" sz="3024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"/>
          <p:cNvSpPr/>
          <p:nvPr/>
        </p:nvSpPr>
        <p:spPr>
          <a:xfrm>
            <a:off x="2589120" y="5791080"/>
            <a:ext cx="89148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Adrian Ghilardi, Jose Luis caballero, </a:t>
            </a:r>
            <a:r>
              <a:rPr b="1" i="0" lang="es-MX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Miguel Salinas, Raul tauro, Roberto rangel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"/>
          <p:cNvSpPr/>
          <p:nvPr/>
        </p:nvSpPr>
        <p:spPr>
          <a:xfrm>
            <a:off x="531720" y="4983120"/>
            <a:ext cx="779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000" y="199080"/>
            <a:ext cx="2912760" cy="84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3280" y="199080"/>
            <a:ext cx="2394000" cy="84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5920" y="199080"/>
            <a:ext cx="3167640" cy="83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1040" y="199080"/>
            <a:ext cx="765000" cy="93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0840" y="199080"/>
            <a:ext cx="1192680" cy="98784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"/>
          <p:cNvSpPr/>
          <p:nvPr/>
        </p:nvSpPr>
        <p:spPr>
          <a:xfrm>
            <a:off x="5760000" y="4500000"/>
            <a:ext cx="620316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6000" u="none" cap="none" strike="noStrike">
                <a:solidFill>
                  <a:srgbClr val="FF54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Capas raster </a:t>
            </a:r>
            <a:endParaRPr b="0" i="0" sz="6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Raster– </a:t>
            </a:r>
            <a:r>
              <a:rPr b="0" i="1" lang="es-MX" sz="36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datos categóricos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6"/>
          <p:cNvSpPr/>
          <p:nvPr/>
        </p:nvSpPr>
        <p:spPr>
          <a:xfrm>
            <a:off x="2513350" y="1469397"/>
            <a:ext cx="8914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5648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22"/>
              </a:buClr>
              <a:buSzPts val="1800"/>
              <a:buFont typeface="Century Gothic"/>
              <a:buAutoNum type="arabicPeriod"/>
            </a:pPr>
            <a:r>
              <a:rPr b="0" i="0" lang="es-MX" sz="1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Varios archivos raster categóricos son creados de un archivo vectorial.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5648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424D22"/>
              </a:buClr>
              <a:buSzPts val="1800"/>
              <a:buFont typeface="Century Gothic"/>
              <a:buAutoNum type="arabicPeriod"/>
            </a:pPr>
            <a:r>
              <a:rPr b="0" i="0" lang="es-MX" sz="1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Los archivos vectoriales suelen tener una columna para indicar las categorías.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6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6"/>
          <p:cNvPicPr preferRelativeResize="0"/>
          <p:nvPr/>
        </p:nvPicPr>
        <p:blipFill rotWithShape="1">
          <a:blip r:embed="rId3">
            <a:alphaModFix/>
          </a:blip>
          <a:srcRect b="10928" l="54235" r="19674" t="41452"/>
          <a:stretch/>
        </p:blipFill>
        <p:spPr>
          <a:xfrm>
            <a:off x="1615550" y="2781354"/>
            <a:ext cx="3601277" cy="369714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"/>
          <p:cNvSpPr txBox="1"/>
          <p:nvPr/>
        </p:nvSpPr>
        <p:spPr>
          <a:xfrm>
            <a:off x="5280700" y="3515350"/>
            <a:ext cx="29529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/>
              <a:t>Paleta de colores</a:t>
            </a:r>
            <a:endParaRPr sz="1700"/>
          </a:p>
        </p:txBody>
      </p:sp>
      <p:sp>
        <p:nvSpPr>
          <p:cNvPr id="331" name="Google Shape;331;p6"/>
          <p:cNvSpPr txBox="1"/>
          <p:nvPr/>
        </p:nvSpPr>
        <p:spPr>
          <a:xfrm>
            <a:off x="1385291" y="2918525"/>
            <a:ext cx="454800" cy="3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1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2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3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4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5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6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7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8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9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10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11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12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13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14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15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16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17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18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19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20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21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22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23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24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"/>
              <a:t>25</a:t>
            </a:r>
            <a:endParaRPr sz="900"/>
          </a:p>
        </p:txBody>
      </p:sp>
      <p:pic>
        <p:nvPicPr>
          <p:cNvPr id="332" name="Google Shape;332;p6"/>
          <p:cNvPicPr preferRelativeResize="0"/>
          <p:nvPr/>
        </p:nvPicPr>
        <p:blipFill rotWithShape="1">
          <a:blip r:embed="rId4">
            <a:alphaModFix/>
          </a:blip>
          <a:srcRect b="4772" l="0" r="80834" t="72643"/>
          <a:stretch/>
        </p:blipFill>
        <p:spPr>
          <a:xfrm>
            <a:off x="8372521" y="3006597"/>
            <a:ext cx="2848951" cy="23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7"/>
          <p:cNvSpPr/>
          <p:nvPr/>
        </p:nvSpPr>
        <p:spPr>
          <a:xfrm>
            <a:off x="2593080" y="-61560"/>
            <a:ext cx="89112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Paso generales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7"/>
          <p:cNvSpPr/>
          <p:nvPr/>
        </p:nvSpPr>
        <p:spPr>
          <a:xfrm>
            <a:off x="2589125" y="762125"/>
            <a:ext cx="8914800" cy="59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Subir bases de datos con información espacializada a Earth Engine</a:t>
            </a:r>
            <a:endParaRPr b="1" i="0" sz="1800" u="none" cap="none" strike="noStrike"/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debe tener una cuenta de gmail </a:t>
            </a:r>
            <a:endParaRPr b="0" i="0" sz="1800" u="none" cap="none" strike="noStrik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0.- S</a:t>
            </a:r>
            <a:r>
              <a:rPr b="0" i="0" lang="es-MX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olicitar el servicio de EE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1.- </a:t>
            </a:r>
            <a:r>
              <a:rPr b="0" i="0" lang="es-MX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Subir la capa a EE y compartir capa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i="0" lang="es-MX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Incorporar la capa raster en la plataforma</a:t>
            </a:r>
            <a:endParaRPr b="1" i="0" sz="1800" u="none" cap="none" strike="noStrike"/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1.- Crear o duplicar men</a:t>
            </a:r>
            <a:r>
              <a:rPr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2.- Dar nombre a la capa creada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3.- Seleccionar tipo de capa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4.- Seleccionar para que será usada la capa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5.- Seleccionar una paleta de colores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6.- Copiar la dirección de la capa en EE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7.- Pegar la dirección de la capa de EE en la plataforma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8.- Ingresar información de la capa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9.- Salvar capa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10.- Modificar paleta (variables categóricas o variables continuas)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9ee17bff63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650" y="2288025"/>
            <a:ext cx="11887202" cy="398733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9ee17bff63_0_37"/>
          <p:cNvSpPr/>
          <p:nvPr/>
        </p:nvSpPr>
        <p:spPr>
          <a:xfrm>
            <a:off x="531720" y="787680"/>
            <a:ext cx="779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9ee17bff63_0_37"/>
          <p:cNvSpPr txBox="1"/>
          <p:nvPr/>
        </p:nvSpPr>
        <p:spPr>
          <a:xfrm>
            <a:off x="2692050" y="706825"/>
            <a:ext cx="51510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29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0.- Solicitar el servicio de EE</a:t>
            </a: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g9ee17bff63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650" y="152400"/>
            <a:ext cx="977122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9ee17bff63_0_33"/>
          <p:cNvSpPr/>
          <p:nvPr/>
        </p:nvSpPr>
        <p:spPr>
          <a:xfrm>
            <a:off x="531720" y="787680"/>
            <a:ext cx="779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9ee17bff63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685800"/>
            <a:ext cx="11887198" cy="59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9ee17bff63_0_4"/>
          <p:cNvSpPr/>
          <p:nvPr/>
        </p:nvSpPr>
        <p:spPr>
          <a:xfrm>
            <a:off x="531720" y="787680"/>
            <a:ext cx="779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9ee17bff63_0_4"/>
          <p:cNvSpPr/>
          <p:nvPr/>
        </p:nvSpPr>
        <p:spPr>
          <a:xfrm>
            <a:off x="2589125" y="1295527"/>
            <a:ext cx="8914800" cy="51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Datos continuos</a:t>
            </a:r>
            <a:endParaRPr b="1" i="0" sz="18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1.- Biomasa arbórea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2.- Modelo digital de elevación</a:t>
            </a:r>
            <a:endParaRPr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Datos categóricos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1.- Amenaza sísmica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2.- Fragmentación forestal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3.-Precipitación promedio anual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4.- Tipos de suelo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s-MX" sz="1800">
                <a:latin typeface="Century Gothic"/>
                <a:ea typeface="Century Gothic"/>
                <a:cs typeface="Century Gothic"/>
                <a:sym typeface="Century Gothic"/>
              </a:rPr>
              <a:t>5.- Cubierta y uso de suelo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Google Shape;364;g9ee17bff63_0_4"/>
          <p:cNvSpPr txBox="1"/>
          <p:nvPr/>
        </p:nvSpPr>
        <p:spPr>
          <a:xfrm>
            <a:off x="7972900" y="4129175"/>
            <a:ext cx="3139200" cy="1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>
                <a:solidFill>
                  <a:srgbClr val="1C4587"/>
                </a:solidFill>
              </a:rPr>
              <a:t>Costa Rica</a:t>
            </a:r>
            <a:endParaRPr sz="21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>
                <a:solidFill>
                  <a:srgbClr val="1C4587"/>
                </a:solidFill>
              </a:rPr>
              <a:t>El salvador</a:t>
            </a:r>
            <a:endParaRPr sz="21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>
                <a:solidFill>
                  <a:srgbClr val="1C4587"/>
                </a:solidFill>
              </a:rPr>
              <a:t>República dominicana</a:t>
            </a:r>
            <a:endParaRPr sz="2100">
              <a:solidFill>
                <a:srgbClr val="1C4587"/>
              </a:solidFill>
            </a:endParaRPr>
          </a:p>
        </p:txBody>
      </p:sp>
      <p:sp>
        <p:nvSpPr>
          <p:cNvPr id="365" name="Google Shape;365;g9ee17bff63_0_4"/>
          <p:cNvSpPr/>
          <p:nvPr/>
        </p:nvSpPr>
        <p:spPr>
          <a:xfrm>
            <a:off x="2593080" y="-61560"/>
            <a:ext cx="89112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hacer cosas en la plataforma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9ee17bff63_0_4"/>
          <p:cNvSpPr txBox="1"/>
          <p:nvPr/>
        </p:nvSpPr>
        <p:spPr>
          <a:xfrm>
            <a:off x="7669575" y="1381700"/>
            <a:ext cx="33333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Biomasa por tipos de vegetación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Biomasa por tipo de cultivo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Biomasa en por cultivos dedicados</a:t>
            </a:r>
            <a:endParaRPr/>
          </a:p>
        </p:txBody>
      </p:sp>
      <p:sp>
        <p:nvSpPr>
          <p:cNvPr id="367" name="Google Shape;367;g9ee17bff63_0_4"/>
          <p:cNvSpPr/>
          <p:nvPr/>
        </p:nvSpPr>
        <p:spPr>
          <a:xfrm>
            <a:off x="7158075" y="1184750"/>
            <a:ext cx="511500" cy="12801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"/>
          <p:cNvSpPr/>
          <p:nvPr/>
        </p:nvSpPr>
        <p:spPr>
          <a:xfrm>
            <a:off x="1847520" y="18820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Contacto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0"/>
          <p:cNvSpPr/>
          <p:nvPr/>
        </p:nvSpPr>
        <p:spPr>
          <a:xfrm>
            <a:off x="2925360" y="3933000"/>
            <a:ext cx="5650920" cy="45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Miguel Salinas </a:t>
            </a:r>
            <a:r>
              <a:rPr b="0" i="0" lang="es-MX" sz="2400" u="sng" cap="none" strike="noStrike">
                <a:solidFill>
                  <a:srgbClr val="FB4A18"/>
                </a:solidFill>
                <a:latin typeface="Arial"/>
                <a:ea typeface="Arial"/>
                <a:cs typeface="Arial"/>
                <a:sym typeface="Arial"/>
              </a:rPr>
              <a:t>miguels@cieco.unam.mx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0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0"/>
          <p:cNvSpPr txBox="1"/>
          <p:nvPr/>
        </p:nvSpPr>
        <p:spPr>
          <a:xfrm>
            <a:off x="6962325" y="1882075"/>
            <a:ext cx="53613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/>
              <a:t>¡</a:t>
            </a:r>
            <a:r>
              <a:rPr lang="es-MX" sz="9600"/>
              <a:t>Gracias!</a:t>
            </a:r>
            <a:endParaRPr sz="9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"/>
          <p:cNvSpPr/>
          <p:nvPr/>
        </p:nvSpPr>
        <p:spPr>
          <a:xfrm>
            <a:off x="1980000" y="167040"/>
            <a:ext cx="100800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Podemos representar un área del territorio con varias capas de información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"/>
          <p:cNvSpPr/>
          <p:nvPr/>
        </p:nvSpPr>
        <p:spPr>
          <a:xfrm>
            <a:off x="4398240" y="1330680"/>
            <a:ext cx="4105271" cy="1217669"/>
          </a:xfrm>
          <a:custGeom>
            <a:rect b="b" l="l" r="r" t="t"/>
            <a:pathLst>
              <a:path extrusionOk="0" h="863595" w="4105271">
                <a:moveTo>
                  <a:pt x="0" y="0"/>
                </a:moveTo>
                <a:lnTo>
                  <a:pt x="4105271" y="863595"/>
                </a:lnTo>
              </a:path>
            </a:pathLst>
          </a:custGeom>
          <a:noFill/>
          <a:ln cap="flat" cmpd="sng" w="38100">
            <a:solidFill>
              <a:srgbClr val="3F3F3F"/>
            </a:solidFill>
            <a:prstDash val="solid"/>
            <a:round/>
            <a:headEnd len="sm" w="sm" type="none"/>
            <a:tailEnd len="med" w="med" type="stealth"/>
          </a:ln>
        </p:spPr>
      </p:sp>
      <p:pic>
        <p:nvPicPr>
          <p:cNvPr id="262" name="Google Shape;2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4960" y="2549640"/>
            <a:ext cx="2086560" cy="2586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2"/>
          <p:cNvGrpSpPr/>
          <p:nvPr/>
        </p:nvGrpSpPr>
        <p:grpSpPr>
          <a:xfrm>
            <a:off x="2453520" y="1325640"/>
            <a:ext cx="1943640" cy="4394880"/>
            <a:chOff x="2301120" y="2316240"/>
            <a:chExt cx="1943640" cy="4394880"/>
          </a:xfrm>
        </p:grpSpPr>
        <p:pic>
          <p:nvPicPr>
            <p:cNvPr descr="arc_hidro021" id="264" name="Google Shape;264;p2"/>
            <p:cNvPicPr preferRelativeResize="0"/>
            <p:nvPr/>
          </p:nvPicPr>
          <p:blipFill rotWithShape="1">
            <a:blip r:embed="rId4">
              <a:alphaModFix/>
            </a:blip>
            <a:srcRect b="0" l="2244" r="47507" t="571"/>
            <a:stretch/>
          </p:blipFill>
          <p:spPr>
            <a:xfrm>
              <a:off x="2304360" y="2321280"/>
              <a:ext cx="1940400" cy="4387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2"/>
            <p:cNvSpPr/>
            <p:nvPr/>
          </p:nvSpPr>
          <p:spPr>
            <a:xfrm>
              <a:off x="2301120" y="2316240"/>
              <a:ext cx="1943640" cy="4394880"/>
            </a:xfrm>
            <a:custGeom>
              <a:rect b="b" l="l" r="r" t="t"/>
              <a:pathLst>
                <a:path extrusionOk="0" h="2543" w="1769">
                  <a:moveTo>
                    <a:pt x="82" y="305"/>
                  </a:moveTo>
                  <a:lnTo>
                    <a:pt x="768" y="12"/>
                  </a:lnTo>
                  <a:lnTo>
                    <a:pt x="1706" y="174"/>
                  </a:lnTo>
                  <a:lnTo>
                    <a:pt x="1202" y="384"/>
                  </a:lnTo>
                  <a:lnTo>
                    <a:pt x="1704" y="466"/>
                  </a:lnTo>
                  <a:lnTo>
                    <a:pt x="1202" y="679"/>
                  </a:lnTo>
                  <a:lnTo>
                    <a:pt x="1698" y="760"/>
                  </a:lnTo>
                  <a:lnTo>
                    <a:pt x="1198" y="970"/>
                  </a:lnTo>
                  <a:lnTo>
                    <a:pt x="1695" y="1056"/>
                  </a:lnTo>
                  <a:lnTo>
                    <a:pt x="1189" y="1266"/>
                  </a:lnTo>
                  <a:lnTo>
                    <a:pt x="1685" y="1351"/>
                  </a:lnTo>
                  <a:lnTo>
                    <a:pt x="1192" y="1561"/>
                  </a:lnTo>
                  <a:lnTo>
                    <a:pt x="1687" y="1645"/>
                  </a:lnTo>
                  <a:lnTo>
                    <a:pt x="1187" y="1856"/>
                  </a:lnTo>
                  <a:lnTo>
                    <a:pt x="1685" y="1938"/>
                  </a:lnTo>
                  <a:lnTo>
                    <a:pt x="1179" y="2151"/>
                  </a:lnTo>
                  <a:lnTo>
                    <a:pt x="1687" y="2236"/>
                  </a:lnTo>
                  <a:lnTo>
                    <a:pt x="988" y="2524"/>
                  </a:lnTo>
                  <a:lnTo>
                    <a:pt x="996" y="2540"/>
                  </a:lnTo>
                  <a:lnTo>
                    <a:pt x="1769" y="2542"/>
                  </a:lnTo>
                  <a:lnTo>
                    <a:pt x="1769" y="3"/>
                  </a:lnTo>
                  <a:lnTo>
                    <a:pt x="770" y="0"/>
                  </a:lnTo>
                  <a:lnTo>
                    <a:pt x="2" y="6"/>
                  </a:lnTo>
                  <a:lnTo>
                    <a:pt x="0" y="2543"/>
                  </a:lnTo>
                  <a:lnTo>
                    <a:pt x="988" y="2540"/>
                  </a:lnTo>
                  <a:lnTo>
                    <a:pt x="988" y="2524"/>
                  </a:lnTo>
                  <a:lnTo>
                    <a:pt x="50" y="2368"/>
                  </a:lnTo>
                  <a:lnTo>
                    <a:pt x="549" y="2157"/>
                  </a:lnTo>
                  <a:lnTo>
                    <a:pt x="58" y="2073"/>
                  </a:lnTo>
                  <a:lnTo>
                    <a:pt x="551" y="1863"/>
                  </a:lnTo>
                  <a:lnTo>
                    <a:pt x="61" y="1776"/>
                  </a:lnTo>
                  <a:lnTo>
                    <a:pt x="562" y="1567"/>
                  </a:lnTo>
                  <a:lnTo>
                    <a:pt x="67" y="1483"/>
                  </a:lnTo>
                  <a:lnTo>
                    <a:pt x="564" y="1273"/>
                  </a:lnTo>
                  <a:lnTo>
                    <a:pt x="67" y="1187"/>
                  </a:lnTo>
                  <a:lnTo>
                    <a:pt x="571" y="978"/>
                  </a:lnTo>
                  <a:lnTo>
                    <a:pt x="78" y="895"/>
                  </a:lnTo>
                  <a:lnTo>
                    <a:pt x="577" y="683"/>
                  </a:lnTo>
                  <a:lnTo>
                    <a:pt x="80" y="598"/>
                  </a:lnTo>
                  <a:lnTo>
                    <a:pt x="582" y="389"/>
                  </a:lnTo>
                  <a:lnTo>
                    <a:pt x="82" y="30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266" name="Google Shape;266;p2"/>
          <p:cNvSpPr/>
          <p:nvPr/>
        </p:nvSpPr>
        <p:spPr>
          <a:xfrm rot="-1319314">
            <a:off x="4441518" y="4916817"/>
            <a:ext cx="4084203" cy="1024744"/>
          </a:xfrm>
          <a:custGeom>
            <a:rect b="b" l="l" r="r" t="t"/>
            <a:pathLst>
              <a:path extrusionOk="0" h="863595" w="4105271">
                <a:moveTo>
                  <a:pt x="0" y="0"/>
                </a:moveTo>
                <a:lnTo>
                  <a:pt x="4105271" y="863595"/>
                </a:lnTo>
              </a:path>
            </a:pathLst>
          </a:custGeom>
          <a:noFill/>
          <a:ln cap="flat" cmpd="sng" w="38100">
            <a:solidFill>
              <a:srgbClr val="3F3F3F"/>
            </a:solidFill>
            <a:prstDash val="solid"/>
            <a:round/>
            <a:headEnd len="sm" w="sm" type="none"/>
            <a:tailEnd len="med" w="med" type="stealth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"/>
          <p:cNvSpPr/>
          <p:nvPr/>
        </p:nvSpPr>
        <p:spPr>
          <a:xfrm>
            <a:off x="1980000" y="427680"/>
            <a:ext cx="10079640" cy="1669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Estas capas de información en varios formatos.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4280" y="2209200"/>
            <a:ext cx="8700480" cy="41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"/>
          <p:cNvSpPr/>
          <p:nvPr/>
        </p:nvSpPr>
        <p:spPr>
          <a:xfrm>
            <a:off x="2383875" y="1605000"/>
            <a:ext cx="78096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300" u="none" cap="none" strike="noStrike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Representación de información en formato </a:t>
            </a:r>
            <a:r>
              <a:rPr b="1" i="0" lang="es-MX" sz="2300" u="sng" cap="none" strike="noStrike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vectorial</a:t>
            </a:r>
            <a:r>
              <a:rPr b="0" i="0" lang="es-MX" sz="2300" u="none" cap="none" strike="noStrike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y en </a:t>
            </a:r>
            <a:r>
              <a:rPr b="1" i="0" lang="es-MX" sz="2300" u="sng" cap="none" strike="noStrike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raster</a:t>
            </a:r>
            <a:endParaRPr b="0" i="0" sz="2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"/>
          <p:cNvSpPr/>
          <p:nvPr/>
        </p:nvSpPr>
        <p:spPr>
          <a:xfrm>
            <a:off x="3256800" y="2666040"/>
            <a:ext cx="142800" cy="142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5" name="Google Shape;275;p3"/>
          <p:cNvCxnSpPr/>
          <p:nvPr/>
        </p:nvCxnSpPr>
        <p:spPr>
          <a:xfrm rot="-5400000">
            <a:off x="1780680" y="3881040"/>
            <a:ext cx="2591400" cy="574800"/>
          </a:xfrm>
          <a:prstGeom prst="bentConnector3">
            <a:avLst>
              <a:gd fmla="val 49998" name="adj1"/>
            </a:avLst>
          </a:prstGeom>
          <a:noFill/>
          <a:ln cap="flat" cmpd="sng" w="76200">
            <a:solidFill>
              <a:srgbClr val="4A7EB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3"/>
          <p:cNvSpPr/>
          <p:nvPr/>
        </p:nvSpPr>
        <p:spPr>
          <a:xfrm>
            <a:off x="531720" y="787680"/>
            <a:ext cx="779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¿Por qué usar archivos raster?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9"/>
          <p:cNvSpPr/>
          <p:nvPr/>
        </p:nvSpPr>
        <p:spPr>
          <a:xfrm>
            <a:off x="2589125" y="2133723"/>
            <a:ext cx="8914800" cy="23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6141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22"/>
              </a:buClr>
              <a:buSzPts val="2100"/>
              <a:buFont typeface="Noto Sans Symbols"/>
              <a:buChar char="🠶"/>
            </a:pPr>
            <a:r>
              <a:rPr b="0" i="0" lang="es-MX" sz="21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Permiten hacer consultas en EE</a:t>
            </a: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1410" lvl="0" marL="343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424D22"/>
              </a:buClr>
              <a:buSzPts val="2100"/>
              <a:buFont typeface="Noto Sans Symbols"/>
              <a:buChar char="🠶"/>
            </a:pPr>
            <a:r>
              <a:rPr b="0" i="0" lang="es-MX" sz="21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tiene restricciones en las consultas</a:t>
            </a: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61410" lvl="0" marL="343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424D22"/>
              </a:buClr>
              <a:buSzPts val="2100"/>
              <a:buFont typeface="Noto Sans Symbols"/>
              <a:buChar char="🠶"/>
            </a:pPr>
            <a:r>
              <a:rPr b="0" i="0" lang="es-MX" sz="21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Permite hacer operaciones en la plataforma de forma rápida</a:t>
            </a: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9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Características de los raster que se suben a la plataforma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8"/>
          <p:cNvSpPr/>
          <p:nvPr/>
        </p:nvSpPr>
        <p:spPr>
          <a:xfrm>
            <a:off x="2589125" y="2133726"/>
            <a:ext cx="9344700" cy="43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550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22"/>
              </a:buClr>
              <a:buSzPts val="2000"/>
              <a:buFont typeface="Noto Sans Symbols"/>
              <a:buChar char="🠶"/>
            </a:pPr>
            <a:r>
              <a:rPr b="0" i="0" lang="es-MX" sz="20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 estar </a:t>
            </a:r>
            <a:r>
              <a:rPr b="0" i="0" lang="es-MX" sz="2000" u="sng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relacionada con recursos biomásicos</a:t>
            </a:r>
            <a:r>
              <a:rPr b="0" i="0" lang="es-MX" sz="20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(oferta/demanda)</a:t>
            </a:r>
            <a:endParaRPr b="0" i="0" sz="2000" u="none" cap="none" strike="noStrik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0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Century Gothic"/>
              <a:buChar char="🠶"/>
            </a:pPr>
            <a:r>
              <a:rPr lang="es-MX" sz="20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 haber </a:t>
            </a:r>
            <a:r>
              <a:rPr lang="es-MX" sz="2000" u="sng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factores de conversión</a:t>
            </a:r>
            <a:r>
              <a:rPr lang="es-MX" sz="20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060" lvl="0" marL="343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424D22"/>
              </a:buClr>
              <a:buSzPts val="2000"/>
              <a:buFont typeface="Noto Sans Symbols"/>
              <a:buChar char="🠶"/>
            </a:pPr>
            <a:r>
              <a:rPr b="0" i="0" lang="es-MX" sz="20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 ser relevante como un insumo principal o para </a:t>
            </a:r>
            <a:r>
              <a:rPr b="0" i="0" lang="es-MX" sz="2000" u="sng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obtener una capa secundar</a:t>
            </a:r>
            <a:r>
              <a:rPr lang="es-MX" sz="2000" u="sng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0" i="0" lang="es-MX" sz="2000" u="sng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(RB no existe)</a:t>
            </a:r>
            <a:r>
              <a:rPr b="0" i="0" lang="es-MX" sz="20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5060" lvl="0" marL="343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424D22"/>
              </a:buClr>
              <a:buSzPts val="2000"/>
              <a:buFont typeface="Noto Sans Symbols"/>
              <a:buChar char="🠶"/>
            </a:pPr>
            <a:r>
              <a:rPr b="0" i="0" lang="es-MX" sz="20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Coordenadas geográficas </a:t>
            </a:r>
            <a:r>
              <a:rPr b="0" i="0" lang="es-MX" sz="2000" u="sng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Lat/Long WGS84</a:t>
            </a:r>
            <a:endParaRPr b="0" i="0" sz="2000" u="sng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5060" lvl="0" marL="343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424D22"/>
              </a:buClr>
              <a:buSzPts val="2000"/>
              <a:buFont typeface="Noto Sans Symbols"/>
              <a:buChar char="🠶"/>
            </a:pPr>
            <a:r>
              <a:rPr b="0" i="0" lang="es-MX" sz="20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Resolución del pixel de </a:t>
            </a:r>
            <a:r>
              <a:rPr b="0" i="0" lang="es-MX" sz="2000" u="sng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 x 100 m</a:t>
            </a:r>
            <a:endParaRPr b="0" i="0" sz="2000" u="sng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55060" lvl="0" marL="34308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424D22"/>
              </a:buClr>
              <a:buSzPts val="2000"/>
              <a:buFont typeface="Noto Sans Symbols"/>
              <a:buChar char="🠶"/>
            </a:pPr>
            <a:r>
              <a:rPr lang="es-MX" sz="20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0" i="0" lang="es-MX" sz="20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atos mínimos: 1) Que información nos da el mapa, 2) quién lo </a:t>
            </a:r>
            <a:r>
              <a:rPr lang="es-MX" sz="20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creó</a:t>
            </a:r>
            <a:r>
              <a:rPr b="0" i="0" lang="es-MX" sz="20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3) </a:t>
            </a:r>
            <a:r>
              <a:rPr lang="es-MX" sz="20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r>
              <a:rPr b="0" i="0" lang="es-MX" sz="20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uién es el responsable oficial, 4) </a:t>
            </a:r>
            <a:r>
              <a:rPr lang="es-MX" sz="2000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0" i="0" lang="es-MX" sz="20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ontacto de responsable oficial.  Esta información es una descripción y debe proporcionar una forma de </a:t>
            </a:r>
            <a:r>
              <a:rPr b="0" i="0" lang="es-MX" sz="2000" u="sng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rastrear esta información</a:t>
            </a:r>
            <a:r>
              <a:rPr b="0" i="0" lang="es-MX" sz="20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poder preguntar más detalles.</a:t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9ee17bff63_0_19"/>
          <p:cNvPicPr preferRelativeResize="0"/>
          <p:nvPr/>
        </p:nvPicPr>
        <p:blipFill rotWithShape="1">
          <a:blip r:embed="rId3">
            <a:alphaModFix/>
          </a:blip>
          <a:srcRect b="1040" l="6719" r="3922" t="5247"/>
          <a:stretch/>
        </p:blipFill>
        <p:spPr>
          <a:xfrm>
            <a:off x="2789865" y="839540"/>
            <a:ext cx="5106600" cy="501174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9ee17bff63_0_19"/>
          <p:cNvSpPr/>
          <p:nvPr/>
        </p:nvSpPr>
        <p:spPr>
          <a:xfrm flipH="1" rot="10800000">
            <a:off x="8406225" y="1298540"/>
            <a:ext cx="378" cy="367227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sp>
      <p:sp>
        <p:nvSpPr>
          <p:cNvPr id="297" name="Google Shape;297;g9ee17bff63_0_19"/>
          <p:cNvSpPr/>
          <p:nvPr/>
        </p:nvSpPr>
        <p:spPr>
          <a:xfrm>
            <a:off x="8423145" y="2703350"/>
            <a:ext cx="31650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000" u="none" cap="none" strike="noStrike">
                <a:latin typeface="Calibri"/>
                <a:ea typeface="Calibri"/>
                <a:cs typeface="Calibri"/>
                <a:sym typeface="Calibri"/>
              </a:rPr>
              <a:t>Incremento de la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000" u="none" cap="none" strike="noStrike">
                <a:latin typeface="Calibri"/>
                <a:ea typeface="Calibri"/>
                <a:cs typeface="Calibri"/>
                <a:sym typeface="Calibri"/>
              </a:rPr>
              <a:t>dimensión del pixel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9ee17bff63_0_19"/>
          <p:cNvSpPr/>
          <p:nvPr/>
        </p:nvSpPr>
        <p:spPr>
          <a:xfrm>
            <a:off x="8674065" y="4694600"/>
            <a:ext cx="14979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latin typeface="Calibri"/>
                <a:ea typeface="Calibri"/>
                <a:cs typeface="Calibri"/>
                <a:sym typeface="Calibri"/>
              </a:rPr>
              <a:t>Más detallado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9ee17bff63_0_19"/>
          <p:cNvSpPr/>
          <p:nvPr/>
        </p:nvSpPr>
        <p:spPr>
          <a:xfrm>
            <a:off x="8687745" y="1299080"/>
            <a:ext cx="17430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latin typeface="Calibri"/>
                <a:ea typeface="Calibri"/>
                <a:cs typeface="Calibri"/>
                <a:sym typeface="Calibri"/>
              </a:rPr>
              <a:t>Menos detallado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9ee17bff63_0_19"/>
          <p:cNvSpPr/>
          <p:nvPr/>
        </p:nvSpPr>
        <p:spPr>
          <a:xfrm>
            <a:off x="531720" y="787680"/>
            <a:ext cx="779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9ee17bff63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5777" y="248575"/>
            <a:ext cx="8481425" cy="588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9ee17bff63_0_27"/>
          <p:cNvSpPr/>
          <p:nvPr/>
        </p:nvSpPr>
        <p:spPr>
          <a:xfrm>
            <a:off x="531720" y="787680"/>
            <a:ext cx="779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268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Principales recursos biomásicos cuya distribución espacial puede estar disponible en formato– </a:t>
            </a:r>
            <a:r>
              <a:rPr b="0" i="1" lang="es-MX" sz="2268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raster</a:t>
            </a:r>
            <a:endParaRPr b="0" i="0" sz="2268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"/>
          <p:cNvSpPr/>
          <p:nvPr/>
        </p:nvSpPr>
        <p:spPr>
          <a:xfrm>
            <a:off x="2589125" y="1593725"/>
            <a:ext cx="8914800" cy="44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5013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22"/>
              </a:buClr>
              <a:buSzPts val="1700"/>
              <a:buFont typeface="Century Gothic"/>
              <a:buAutoNum type="arabicPeriod"/>
            </a:pPr>
            <a:r>
              <a:rPr b="0" i="0" lang="es-MX" sz="17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Biomasa forestal disponible en pie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5013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424D22"/>
              </a:buClr>
              <a:buSzPts val="1700"/>
              <a:buFont typeface="Century Gothic"/>
              <a:buAutoNum type="arabicPeriod"/>
            </a:pPr>
            <a:r>
              <a:rPr b="0" i="0" lang="es-MX" sz="17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Residuos forestales derivados de la operación de planes de aprovechamiento forestal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5013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424D22"/>
              </a:buClr>
              <a:buSzPts val="1700"/>
              <a:buFont typeface="Century Gothic"/>
              <a:buAutoNum type="arabicPeriod"/>
            </a:pPr>
            <a:r>
              <a:rPr b="0" i="0" lang="es-MX" sz="17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Residuos derivados de la industria de forestal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5013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424D22"/>
              </a:buClr>
              <a:buSzPts val="1700"/>
              <a:buFont typeface="Century Gothic"/>
              <a:buAutoNum type="arabicPeriod"/>
            </a:pPr>
            <a:r>
              <a:rPr b="0" i="0" lang="es-MX" sz="17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Residuos agrícolas y de la agroindustria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5013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424D22"/>
              </a:buClr>
              <a:buSzPts val="1700"/>
              <a:buFont typeface="Century Gothic"/>
              <a:buAutoNum type="arabicPeriod"/>
            </a:pPr>
            <a:r>
              <a:rPr b="0" i="0" lang="es-MX" sz="17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Cultivos energéticos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450130" lvl="0" marL="457200" marR="0" rtl="0" algn="just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424D22"/>
              </a:buClr>
              <a:buSzPts val="1700"/>
              <a:buFont typeface="Century Gothic"/>
              <a:buAutoNum type="arabicPeriod"/>
            </a:pPr>
            <a:r>
              <a:rPr b="0" i="0" lang="es-MX" sz="17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Modelo digital de elevación</a:t>
            </a:r>
            <a:endParaRPr b="0" i="0" sz="1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"/>
          <p:cNvSpPr/>
          <p:nvPr/>
        </p:nvSpPr>
        <p:spPr>
          <a:xfrm>
            <a:off x="531720" y="787680"/>
            <a:ext cx="779040" cy="36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Datos categóricos y datos continuos en un raster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4"/>
          <p:cNvPicPr preferRelativeResize="0"/>
          <p:nvPr/>
        </p:nvPicPr>
        <p:blipFill rotWithShape="1">
          <a:blip r:embed="rId3">
            <a:alphaModFix/>
          </a:blip>
          <a:srcRect b="10928" l="17396" r="15417" t="0"/>
          <a:stretch/>
        </p:blipFill>
        <p:spPr>
          <a:xfrm>
            <a:off x="362160" y="1476960"/>
            <a:ext cx="6439680" cy="4802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"/>
          <p:cNvPicPr preferRelativeResize="0"/>
          <p:nvPr/>
        </p:nvPicPr>
        <p:blipFill rotWithShape="1">
          <a:blip r:embed="rId4">
            <a:alphaModFix/>
          </a:blip>
          <a:srcRect b="4765" l="0" r="18955" t="8471"/>
          <a:stretch/>
        </p:blipFill>
        <p:spPr>
          <a:xfrm>
            <a:off x="6322680" y="1955400"/>
            <a:ext cx="5737318" cy="434628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"/>
          <p:cNvSpPr/>
          <p:nvPr/>
        </p:nvSpPr>
        <p:spPr>
          <a:xfrm>
            <a:off x="531720" y="787680"/>
            <a:ext cx="779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2018-03-06T17:27:22Z</dcterms:created>
  <dc:creator>ADRIAN GHILARDI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Personalizado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