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  <p:sldMasterId id="2147483683" r:id="rId2"/>
  </p:sldMasterIdLst>
  <p:notesMasterIdLst>
    <p:notesMasterId r:id="rId16"/>
  </p:notesMasterIdLst>
  <p:sldIdLst>
    <p:sldId id="261" r:id="rId3"/>
    <p:sldId id="348" r:id="rId4"/>
    <p:sldId id="360" r:id="rId5"/>
    <p:sldId id="349" r:id="rId6"/>
    <p:sldId id="351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4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81" d="100"/>
          <a:sy n="81" d="100"/>
        </p:scale>
        <p:origin x="-1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73796-80B3-40F5-95B4-0B9E4BBC0546}" type="datetimeFigureOut">
              <a:rPr lang="es-MX" smtClean="0"/>
              <a:t>28/10/2020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516F6-ECFE-44C1-AD8B-0DDAD2666F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134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93F5-0F13-438D-9663-49F74168BB7C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0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60E3-36F2-4A14-9F79-4F3CFFFC355E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0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9768-3F92-4DFE-AD5C-CDE2C3523B43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6683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4A4-8634-4A6E-9923-822FEEB4A3B4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9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C627-0312-4AC8-8562-788757AD7AA3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671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50EA-89BA-4BE4-A698-E9D8775BAFC3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20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3206-B90A-4C2E-831B-D60D8513DF71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238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7BFC-A7E7-4875-A08F-D39FD3083B42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2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C179B-A958-8D48-AABF-99373509FE5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759283"/>
            <a:ext cx="10972800" cy="4445281"/>
          </a:xfrm>
        </p:spPr>
        <p:txBody>
          <a:bodyPr/>
          <a:lstStyle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65600" y="64903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5374"/>
                </a:solidFill>
                <a:latin typeface="+mn-lt"/>
              </a:defRPr>
            </a:lvl1pPr>
          </a:lstStyle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60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B1AC-34B8-4A72-BC9D-A10E29C8EA77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13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802A-7A5B-4873-B8A3-930811D3FEEB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4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7907-E2A5-400A-8623-C4870B93F602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66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2823-D82C-4F27-AEBE-E405E6B84A2F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41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86D8-FAE9-4015-AEC8-C33A7356EC2F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37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9271-5270-4C1F-9577-58D9FE9A378D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43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7CB6-84E8-43B7-9CD4-C8A56E35363B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62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1DB0-88FF-483B-A71D-330887E5E484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69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218A-CB28-4407-B2F6-FE4F296A9B64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42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9582-C2DA-4A62-9B75-2CCB56567291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26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C121-F1D6-404A-9BB3-6F855D2EAD08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61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F7E8-73D3-4EE2-A656-973DF447BF42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1698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77D7-EF4E-43AD-A536-5DEC5C2A5EFF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3C8F-9624-4D7F-8BFA-F464A8A466DF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12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013A-37E9-40FD-AF88-BC8AAB921BC7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0581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74C1-9072-4BA7-B419-8863CB822282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50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E082-CF25-467D-A273-F2FA51582570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59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45D8-F35B-495A-863E-64882579A780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7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2757-8FC6-4B31-B227-1C4DFBA0216B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1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CAF6-65AE-40BE-889A-887AF23B95BB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6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5BCD-33F5-4AD6-9A15-544DBFD66FC7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1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1577-7BD0-4DAC-AC7E-5C947BFE2042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9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62B6-791C-46C4-B617-A671A5A3AA6E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0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D374-D234-4C65-847B-F61845004C54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5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F6D5D-F72F-46AE-91E8-E39D69B28C38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3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B82B9-6CA5-4493-864B-37ED9036C15A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2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rjtauro@gmail.com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4F8C31-7156-482C-8C3B-5D781C85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383" y="1676400"/>
            <a:ext cx="9410130" cy="2724845"/>
          </a:xfrm>
        </p:spPr>
        <p:txBody>
          <a:bodyPr>
            <a:normAutofit fontScale="90000"/>
          </a:bodyPr>
          <a:lstStyle/>
          <a:p>
            <a:r>
              <a:rPr lang="es-MX" dirty="0"/>
              <a:t>Sistema Geoespacial para la Evaluación del Potencial Energético de los Recursos </a:t>
            </a:r>
            <a:r>
              <a:rPr lang="es-MX" dirty="0" err="1" smtClean="0"/>
              <a:t>Biomásicos</a:t>
            </a:r>
            <a:endParaRPr lang="es-MX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DF09B5-0AD5-4291-A1F3-CFD6C9E54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Adrián </a:t>
            </a:r>
            <a:r>
              <a:rPr lang="es-MX" dirty="0" err="1"/>
              <a:t>Ghilardi</a:t>
            </a:r>
            <a:r>
              <a:rPr lang="es-MX" dirty="0"/>
              <a:t>, </a:t>
            </a:r>
            <a:r>
              <a:rPr lang="es-MX" dirty="0" smtClean="0"/>
              <a:t>José </a:t>
            </a:r>
            <a:r>
              <a:rPr lang="es-MX" dirty="0"/>
              <a:t>Luis Caballero, Miguel Salinas, Raúl Tauro, Roberto </a:t>
            </a:r>
            <a:r>
              <a:rPr lang="es-MX" dirty="0" smtClean="0"/>
              <a:t>Rangel</a:t>
            </a:r>
            <a:endParaRPr lang="es-MX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31700-F25D-49BD-9756-7E55E627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63F2-DA97-4AA2-AE82-7920B519903F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420F63-5E37-4A77-B473-443DDE191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4E7F2CF-CA87-43C6-9626-379E1B57D7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41" y="199151"/>
            <a:ext cx="2913316" cy="8446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FE4642F-6DB4-457C-8A48-0B58FD9089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335" y="199151"/>
            <a:ext cx="2394744" cy="844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B9061C-B585-418E-9525-E8A92C38C7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5811" y="199151"/>
            <a:ext cx="3168250" cy="83874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7C8B09C-FDD3-4710-80B6-66F47D9B3B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125" y="199151"/>
            <a:ext cx="765796" cy="93997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830BDACF-DDEB-4D41-BBDD-033FBA8200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0806" y="199151"/>
            <a:ext cx="1193394" cy="988681"/>
          </a:xfrm>
          <a:prstGeom prst="rect">
            <a:avLst/>
          </a:prstGeom>
        </p:spPr>
      </p:pic>
      <p:sp>
        <p:nvSpPr>
          <p:cNvPr id="13" name="Marcador de pie de página 4">
            <a:extLst>
              <a:ext uri="{FF2B5EF4-FFF2-40B4-BE49-F238E27FC236}">
                <a16:creationId xmlns:a16="http://schemas.microsoft.com/office/drawing/2014/main" xmlns="" id="{75E8B91D-A4E0-415B-999C-C634EFAD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/>
          <a:lstStyle/>
          <a:p>
            <a:pPr algn="ctr"/>
            <a:r>
              <a:rPr lang="es-MX" sz="1000" dirty="0" smtClean="0"/>
              <a:t>Taller virtual de capacitación para el uso de la plataforma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978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65" y="1304220"/>
            <a:ext cx="3852664" cy="536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7907-E2A5-400A-8623-C4870B93F602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3513188" y="759042"/>
            <a:ext cx="4743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Principio de funcionamiento – Demanda</a:t>
            </a:r>
            <a:endParaRPr lang="es-MX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1018542" y="5267217"/>
            <a:ext cx="3968710" cy="130587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4" name="13 Conector recto de flecha"/>
          <p:cNvCxnSpPr/>
          <p:nvPr/>
        </p:nvCxnSpPr>
        <p:spPr>
          <a:xfrm flipH="1">
            <a:off x="4607170" y="6224951"/>
            <a:ext cx="715107" cy="0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91" y="1304220"/>
            <a:ext cx="3810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961" y="1518532"/>
            <a:ext cx="20574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43" y="4446722"/>
            <a:ext cx="36671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5052653" y="5735487"/>
            <a:ext cx="375138" cy="369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5</a:t>
            </a:r>
            <a:endParaRPr lang="es-MX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42" y="1439114"/>
            <a:ext cx="3743325" cy="513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7907-E2A5-400A-8623-C4870B93F602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5181600" y="759042"/>
            <a:ext cx="2308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Oferta – Demanda</a:t>
            </a:r>
            <a:endParaRPr lang="es-MX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1212890" y="2406785"/>
            <a:ext cx="3265325" cy="18486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59" y="1452613"/>
            <a:ext cx="4459490" cy="2331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165" y="4111608"/>
            <a:ext cx="6082078" cy="2670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5" name="14 Conector recto de flecha"/>
          <p:cNvCxnSpPr/>
          <p:nvPr/>
        </p:nvCxnSpPr>
        <p:spPr>
          <a:xfrm flipV="1">
            <a:off x="4583723" y="2618440"/>
            <a:ext cx="1774844" cy="101314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stCxn id="10244" idx="2"/>
            <a:endCxn id="10245" idx="0"/>
          </p:cNvCxnSpPr>
          <p:nvPr/>
        </p:nvCxnSpPr>
        <p:spPr>
          <a:xfrm>
            <a:off x="8635204" y="3784266"/>
            <a:ext cx="0" cy="327342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>
          <a:xfrm>
            <a:off x="8785998" y="4923691"/>
            <a:ext cx="2078952" cy="11488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591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42" y="1439114"/>
            <a:ext cx="3743325" cy="513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7907-E2A5-400A-8623-C4870B93F602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5181600" y="759042"/>
            <a:ext cx="2198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/>
              <a:t>M</a:t>
            </a:r>
            <a:r>
              <a:rPr lang="es-MX" sz="2000" b="1" dirty="0" smtClean="0"/>
              <a:t>ejoras </a:t>
            </a:r>
            <a:r>
              <a:rPr lang="es-MX" sz="2000" b="1" dirty="0" smtClean="0"/>
              <a:t>a futuro</a:t>
            </a:r>
            <a:endParaRPr lang="es-MX" sz="2000" b="1" dirty="0"/>
          </a:p>
        </p:txBody>
      </p:sp>
      <p:sp>
        <p:nvSpPr>
          <p:cNvPr id="2" name="1 Rectángulo"/>
          <p:cNvSpPr/>
          <p:nvPr/>
        </p:nvSpPr>
        <p:spPr>
          <a:xfrm>
            <a:off x="5181600" y="1880608"/>
            <a:ext cx="6096000" cy="297004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dirty="0"/>
          </a:p>
          <a:p>
            <a:endParaRPr lang="es-MX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 smtClean="0"/>
              <a:t>Demanda </a:t>
            </a:r>
            <a:r>
              <a:rPr lang="es-ES" dirty="0"/>
              <a:t>actual y </a:t>
            </a:r>
            <a:r>
              <a:rPr lang="es-ES" dirty="0" smtClean="0"/>
              <a:t>potencial</a:t>
            </a:r>
            <a:r>
              <a:rPr lang="es-ES" dirty="0"/>
              <a:t> </a:t>
            </a:r>
            <a:r>
              <a:rPr lang="es-ES" dirty="0" smtClean="0"/>
              <a:t>(Actualización capas).</a:t>
            </a:r>
            <a:endParaRPr lang="es-E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 smtClean="0"/>
              <a:t>Integración </a:t>
            </a:r>
            <a:r>
              <a:rPr lang="es-ES" dirty="0" smtClean="0"/>
              <a:t>módulo estimación de costos.</a:t>
            </a:r>
            <a:endParaRPr lang="es-E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 smtClean="0"/>
              <a:t>Actualización y mejoras en la interface.</a:t>
            </a:r>
            <a:endParaRPr lang="es-E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 smtClean="0"/>
              <a:t>Documentación </a:t>
            </a:r>
            <a:r>
              <a:rPr lang="es-ES" dirty="0"/>
              <a:t>y </a:t>
            </a:r>
            <a:r>
              <a:rPr lang="es-ES" dirty="0" smtClean="0"/>
              <a:t>ayuda a </a:t>
            </a:r>
            <a:r>
              <a:rPr lang="es-ES" dirty="0" smtClean="0"/>
              <a:t>usuarios.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1" dirty="0" smtClean="0"/>
              <a:t>Encuesta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851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7866" y="11084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GRACIAS!</a:t>
            </a:r>
            <a:br>
              <a:rPr lang="es-MX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820387" y="3722041"/>
            <a:ext cx="2424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Raúl Tauro </a:t>
            </a:r>
          </a:p>
          <a:p>
            <a:r>
              <a:rPr lang="es-ES_tradnl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rjtauro@gmail.com</a:t>
            </a:r>
            <a:r>
              <a:rPr lang="es-ES_trad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_trad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CA614D9-03C7-48A5-B590-0CACEB344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089C-EDE4-421F-97C0-1B6D27E330CF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C956773-61F8-4072-80F1-902AAD782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xmlns="" id="{75E8B91D-A4E0-415B-999C-C634EFAD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/>
          <a:lstStyle/>
          <a:p>
            <a:pPr algn="ctr"/>
            <a:r>
              <a:rPr lang="es-MX" sz="1000" dirty="0" smtClean="0"/>
              <a:t>Taller virtual de capacitación para el uso de la plataforma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456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38CFB4-8D8D-4E86-BB52-7A27CF4C7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Objetivos de la plataforma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92738AD-3BEF-4B2E-B0D4-CE860866E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</a:t>
            </a:r>
            <a:r>
              <a:rPr lang="es-MX" dirty="0" smtClean="0"/>
              <a:t>rospectar </a:t>
            </a:r>
            <a:r>
              <a:rPr lang="es-MX" dirty="0"/>
              <a:t>potenciales </a:t>
            </a:r>
            <a:r>
              <a:rPr lang="es-MX" dirty="0" smtClean="0"/>
              <a:t>de </a:t>
            </a:r>
            <a:r>
              <a:rPr lang="es-MX" dirty="0"/>
              <a:t>bioenergía en los países del Sistema de Integración Centroamericana (SICA).</a:t>
            </a:r>
          </a:p>
          <a:p>
            <a:r>
              <a:rPr lang="en-US" dirty="0" err="1" smtClean="0"/>
              <a:t>Proporcionar</a:t>
            </a:r>
            <a:r>
              <a:rPr lang="en-US" dirty="0" smtClean="0"/>
              <a:t>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actualizada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permita</a:t>
            </a:r>
            <a:r>
              <a:rPr lang="en-US" dirty="0" smtClean="0"/>
              <a:t> </a:t>
            </a:r>
            <a:r>
              <a:rPr lang="en-US" dirty="0" err="1" smtClean="0"/>
              <a:t>realizar</a:t>
            </a:r>
            <a:r>
              <a:rPr lang="en-US" dirty="0" smtClean="0"/>
              <a:t> </a:t>
            </a:r>
            <a:r>
              <a:rPr lang="en-US" dirty="0" err="1" smtClean="0"/>
              <a:t>estimaciones</a:t>
            </a:r>
            <a:r>
              <a:rPr lang="en-US" dirty="0" smtClean="0"/>
              <a:t> de </a:t>
            </a:r>
            <a:r>
              <a:rPr lang="en-US" dirty="0" err="1" smtClean="0"/>
              <a:t>oferta</a:t>
            </a:r>
            <a:r>
              <a:rPr lang="en-US" dirty="0" smtClean="0"/>
              <a:t> y </a:t>
            </a:r>
            <a:r>
              <a:rPr lang="en-US" dirty="0" err="1" smtClean="0"/>
              <a:t>demanda</a:t>
            </a:r>
            <a:r>
              <a:rPr lang="en-US" dirty="0" smtClean="0"/>
              <a:t> de </a:t>
            </a:r>
            <a:r>
              <a:rPr lang="en-US" dirty="0" err="1" smtClean="0"/>
              <a:t>biomasa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escala</a:t>
            </a:r>
            <a:r>
              <a:rPr lang="en-US" dirty="0" smtClean="0"/>
              <a:t> local o </a:t>
            </a:r>
            <a:r>
              <a:rPr lang="en-US" dirty="0" err="1" smtClean="0"/>
              <a:t>nacional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Permitir</a:t>
            </a:r>
            <a:r>
              <a:rPr lang="en-US" dirty="0" smtClean="0"/>
              <a:t> la </a:t>
            </a:r>
            <a:r>
              <a:rPr lang="en-US" dirty="0" err="1" smtClean="0"/>
              <a:t>visualización</a:t>
            </a:r>
            <a:r>
              <a:rPr lang="en-US" dirty="0" smtClean="0"/>
              <a:t> de la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un </a:t>
            </a:r>
            <a:r>
              <a:rPr lang="en-US" dirty="0" err="1" smtClean="0"/>
              <a:t>mejor</a:t>
            </a:r>
            <a:r>
              <a:rPr lang="en-US" dirty="0" smtClean="0"/>
              <a:t> </a:t>
            </a:r>
            <a:r>
              <a:rPr lang="en-US" dirty="0" err="1" smtClean="0"/>
              <a:t>análisis</a:t>
            </a:r>
            <a:r>
              <a:rPr lang="en-US" dirty="0" smtClean="0"/>
              <a:t> y </a:t>
            </a:r>
            <a:r>
              <a:rPr lang="en-US" dirty="0" err="1" smtClean="0"/>
              <a:t>entendimiento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Impulsar</a:t>
            </a:r>
            <a:r>
              <a:rPr lang="en-US" dirty="0" smtClean="0"/>
              <a:t> el </a:t>
            </a:r>
            <a:r>
              <a:rPr lang="en-US" dirty="0" err="1" smtClean="0"/>
              <a:t>uso</a:t>
            </a:r>
            <a:r>
              <a:rPr lang="en-US" dirty="0" smtClean="0"/>
              <a:t> de la </a:t>
            </a:r>
            <a:r>
              <a:rPr lang="en-US" dirty="0" err="1" smtClean="0"/>
              <a:t>bioenergía</a:t>
            </a:r>
            <a:r>
              <a:rPr lang="en-US" dirty="0" smtClean="0"/>
              <a:t> </a:t>
            </a:r>
            <a:r>
              <a:rPr lang="en-US" dirty="0" err="1" smtClean="0"/>
              <a:t>comparando</a:t>
            </a:r>
            <a:r>
              <a:rPr lang="en-US" dirty="0" smtClean="0"/>
              <a:t> la </a:t>
            </a:r>
            <a:r>
              <a:rPr lang="en-US" dirty="0" err="1" smtClean="0"/>
              <a:t>oferta</a:t>
            </a:r>
            <a:r>
              <a:rPr lang="en-US" dirty="0" smtClean="0"/>
              <a:t> con la </a:t>
            </a:r>
            <a:r>
              <a:rPr lang="en-US" dirty="0" err="1" smtClean="0"/>
              <a:t>potencial</a:t>
            </a:r>
            <a:r>
              <a:rPr lang="en-US" dirty="0" smtClean="0"/>
              <a:t> </a:t>
            </a:r>
            <a:r>
              <a:rPr lang="en-US" dirty="0" err="1" smtClean="0"/>
              <a:t>demanda</a:t>
            </a:r>
            <a:r>
              <a:rPr lang="en-US" dirty="0" smtClean="0"/>
              <a:t> de </a:t>
            </a:r>
            <a:r>
              <a:rPr lang="en-US" dirty="0" err="1" smtClean="0"/>
              <a:t>biomasa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Progresar</a:t>
            </a:r>
            <a:r>
              <a:rPr lang="en-US" dirty="0" smtClean="0"/>
              <a:t> y </a:t>
            </a:r>
            <a:r>
              <a:rPr lang="en-US" dirty="0" err="1" smtClean="0"/>
              <a:t>posicionarse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herramienta</a:t>
            </a:r>
            <a:r>
              <a:rPr lang="en-US" dirty="0" smtClean="0"/>
              <a:t> de </a:t>
            </a:r>
            <a:r>
              <a:rPr lang="en-US" dirty="0" err="1" smtClean="0"/>
              <a:t>planificación</a:t>
            </a:r>
            <a:r>
              <a:rPr lang="en-US" dirty="0" smtClean="0"/>
              <a:t> de </a:t>
            </a:r>
            <a:r>
              <a:rPr lang="en-US" dirty="0" err="1" smtClean="0"/>
              <a:t>bioenergética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A37220B-1DF9-4034-A266-6B2EBE399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1DAC-706E-4740-B6D9-52CEB749A7C2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8F4F1D9-004B-4107-B2B1-15E31DE1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xmlns="" id="{75E8B91D-A4E0-415B-999C-C634EFAD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/>
          <a:lstStyle/>
          <a:p>
            <a:pPr algn="ctr"/>
            <a:r>
              <a:rPr lang="es-MX" sz="1000" dirty="0" smtClean="0"/>
              <a:t>Taller virtual de capacitación para el uso de la plataforma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898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38CFB4-8D8D-4E86-BB52-7A27CF4C7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Antecedentes</a:t>
            </a:r>
            <a:endParaRPr lang="en-U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A37220B-1DF9-4034-A266-6B2EBE399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1DAC-706E-4740-B6D9-52CEB749A7C2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8F4F1D9-004B-4107-B2B1-15E31DE1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xmlns="" id="{75E8B91D-A4E0-415B-999C-C634EFAD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/>
          <a:lstStyle/>
          <a:p>
            <a:pPr algn="ctr"/>
            <a:r>
              <a:rPr lang="es-MX" sz="1000" dirty="0" smtClean="0"/>
              <a:t>Taller virtual de capacitación para el uso de la plataforma</a:t>
            </a:r>
            <a:endParaRPr lang="en-US" sz="1000" dirty="0"/>
          </a:p>
        </p:txBody>
      </p:sp>
      <p:pic>
        <p:nvPicPr>
          <p:cNvPr id="1026" name="Picture 2" descr="IRENA launches in partnership with CENER, the Global Atlas 3.0, the  resource data for renewable energy professionals - CENER - National Renewable  Energy Cen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42" y="1104901"/>
            <a:ext cx="6226865" cy="451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omass Resource Data, Tools, and Maps | Geospatial Data Science | NR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076" y="2962740"/>
            <a:ext cx="5040923" cy="389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BIORAISE GIS platform with actualized information of sustainable biomass  resources available and costs and stakeholders relev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7849"/>
            <a:ext cx="4256210" cy="30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www.huescamedioambiental.es: Biorai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298" y="1104901"/>
            <a:ext cx="28575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41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7907-E2A5-400A-8623-C4870B93F602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59" y="1401056"/>
            <a:ext cx="11107387" cy="467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550271" y="782488"/>
            <a:ext cx="5091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https://www.wegp.unam.mx/sicabioenergy</a:t>
            </a:r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xmlns="" id="{75E8B91D-A4E0-415B-999C-C634EFAD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/>
          <a:lstStyle/>
          <a:p>
            <a:pPr algn="ctr"/>
            <a:r>
              <a:rPr lang="es-MX" sz="1000" dirty="0" smtClean="0"/>
              <a:t>Taller virtual de capacitación para el uso de la plataforma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5256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7907-E2A5-400A-8623-C4870B93F602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4251738" y="782488"/>
            <a:ext cx="3347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Principio de funcionamiento</a:t>
            </a:r>
            <a:endParaRPr lang="es-MX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xmlns="" id="{75E8B91D-A4E0-415B-999C-C634EFAD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/>
          <a:lstStyle/>
          <a:p>
            <a:pPr algn="ctr"/>
            <a:r>
              <a:rPr lang="es-MX" sz="1000" dirty="0" smtClean="0"/>
              <a:t>Taller virtual de capacitación para el uso de la plataforma</a:t>
            </a:r>
            <a:endParaRPr lang="en-US" sz="1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8" t="11788" b="10412"/>
          <a:stretch/>
        </p:blipFill>
        <p:spPr bwMode="auto">
          <a:xfrm>
            <a:off x="9317888" y="2836985"/>
            <a:ext cx="2827220" cy="3985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5" y="1281063"/>
            <a:ext cx="9055015" cy="442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259273" y="1281063"/>
            <a:ext cx="375138" cy="369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1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543929" y="2347863"/>
            <a:ext cx="375138" cy="369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2</a:t>
            </a:r>
            <a:endParaRPr lang="es-MX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2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7907-E2A5-400A-8623-C4870B93F602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4251738" y="782488"/>
            <a:ext cx="3347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Principio de funcionamiento</a:t>
            </a:r>
            <a:endParaRPr lang="es-MX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xmlns="" id="{75E8B91D-A4E0-415B-999C-C634EFAD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/>
          <a:lstStyle/>
          <a:p>
            <a:pPr algn="ctr"/>
            <a:r>
              <a:rPr lang="es-MX" sz="1000" dirty="0" smtClean="0"/>
              <a:t>Taller virtual de capacitación para el uso de la plataforma</a:t>
            </a:r>
            <a:endParaRPr lang="en-US" sz="1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1" t="11970"/>
          <a:stretch/>
        </p:blipFill>
        <p:spPr bwMode="auto">
          <a:xfrm>
            <a:off x="244089" y="1312985"/>
            <a:ext cx="6763832" cy="4149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433" y="3164660"/>
            <a:ext cx="6266567" cy="36933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3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7907-E2A5-400A-8623-C4870B93F602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3513188" y="759042"/>
            <a:ext cx="5875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Principio de funcionamiento – Potencial </a:t>
            </a:r>
            <a:r>
              <a:rPr lang="es-MX" dirty="0" err="1" smtClean="0"/>
              <a:t>biomásico</a:t>
            </a:r>
            <a:endParaRPr lang="es-MX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xmlns="" id="{75E8B91D-A4E0-415B-999C-C634EFAD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/>
          <a:lstStyle/>
          <a:p>
            <a:pPr algn="ctr"/>
            <a:r>
              <a:rPr lang="es-MX" sz="1000" dirty="0" smtClean="0"/>
              <a:t>Taller virtual de capacitación para el uso de la plataforma</a:t>
            </a:r>
            <a:endParaRPr lang="en-US" sz="1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0" r="10006" b="12842"/>
          <a:stretch/>
        </p:blipFill>
        <p:spPr bwMode="auto">
          <a:xfrm>
            <a:off x="4526913" y="1249291"/>
            <a:ext cx="3847877" cy="5444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2 Conector recto de flecha"/>
          <p:cNvCxnSpPr/>
          <p:nvPr/>
        </p:nvCxnSpPr>
        <p:spPr>
          <a:xfrm>
            <a:off x="3927236" y="3024554"/>
            <a:ext cx="762000" cy="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1793636" y="2870665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Potencial </a:t>
            </a:r>
            <a:r>
              <a:rPr lang="es-ES" sz="1400" b="1" dirty="0" err="1" smtClean="0"/>
              <a:t>biomásico</a:t>
            </a:r>
            <a:endParaRPr lang="es-MX" sz="1400" b="1" dirty="0"/>
          </a:p>
        </p:txBody>
      </p:sp>
      <p:sp>
        <p:nvSpPr>
          <p:cNvPr id="13" name="12 Abrir llave"/>
          <p:cNvSpPr/>
          <p:nvPr/>
        </p:nvSpPr>
        <p:spPr>
          <a:xfrm>
            <a:off x="4480021" y="3178442"/>
            <a:ext cx="302999" cy="1241158"/>
          </a:xfrm>
          <a:prstGeom prst="leftBrace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303589" y="352790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Valores estadísticos de la productividad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33860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7907-E2A5-400A-8623-C4870B93F602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3513188" y="759042"/>
            <a:ext cx="6712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Principio de funcionamiento – Cadenas de transformación</a:t>
            </a:r>
            <a:endParaRPr lang="es-MX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xmlns="" id="{75E8B91D-A4E0-415B-999C-C634EFAD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/>
          <a:lstStyle/>
          <a:p>
            <a:pPr algn="ctr"/>
            <a:r>
              <a:rPr lang="es-MX" sz="1000" dirty="0" smtClean="0"/>
              <a:t>Taller virtual de capacitación para el uso de la plataforma</a:t>
            </a:r>
            <a:endParaRPr lang="en-US" sz="1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2" t="14958"/>
          <a:stretch/>
        </p:blipFill>
        <p:spPr bwMode="auto">
          <a:xfrm>
            <a:off x="800743" y="1216808"/>
            <a:ext cx="4357412" cy="5467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018542" y="5267217"/>
            <a:ext cx="3968710" cy="130587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4" name="13 Conector recto de flecha"/>
          <p:cNvCxnSpPr/>
          <p:nvPr/>
        </p:nvCxnSpPr>
        <p:spPr>
          <a:xfrm flipH="1">
            <a:off x="4607170" y="5920153"/>
            <a:ext cx="715107" cy="0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05" y="2497920"/>
            <a:ext cx="4829175" cy="256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308596" y="5267217"/>
            <a:ext cx="375138" cy="369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3</a:t>
            </a:r>
            <a:endParaRPr lang="es-MX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5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7907-E2A5-400A-8623-C4870B93F602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3513188" y="759042"/>
            <a:ext cx="6712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Principio de funcionamiento – Cadenas de transformación</a:t>
            </a:r>
            <a:endParaRPr lang="es-MX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96" y="1372504"/>
            <a:ext cx="5279040" cy="28009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06" y="3764010"/>
            <a:ext cx="5259488" cy="28009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10 Conector recto de flecha"/>
          <p:cNvCxnSpPr/>
          <p:nvPr/>
        </p:nvCxnSpPr>
        <p:spPr>
          <a:xfrm>
            <a:off x="9204550" y="3470031"/>
            <a:ext cx="0" cy="79716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987" y="1952623"/>
            <a:ext cx="5191125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9" y="4977361"/>
            <a:ext cx="1227137" cy="1698015"/>
          </a:xfrm>
          <a:prstGeom prst="rect">
            <a:avLst/>
          </a:prstGeom>
          <a:noFill/>
          <a:ln w="317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326923" y="5263662"/>
            <a:ext cx="797169" cy="1125415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5933940" y="1387475"/>
            <a:ext cx="375138" cy="369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4</a:t>
            </a:r>
            <a:endParaRPr lang="es-MX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8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Bioenergy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_Bioenergy" id="{30813F2A-DB9D-4A43-B213-CD851CAE18FA}" vid="{42E1AF49-67B4-4092-87A8-B37D0B7AC43F}"/>
    </a:ext>
  </a:extLst>
</a:theme>
</file>

<file path=ppt/theme/theme2.xml><?xml version="1.0" encoding="utf-8"?>
<a:theme xmlns:a="http://schemas.openxmlformats.org/drawingml/2006/main" name="1_Theme_Bioenergy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_Bioenergy" id="{30813F2A-DB9D-4A43-B213-CD851CAE18FA}" vid="{42E1AF49-67B4-4092-87A8-B37D0B7AC43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Theme_Bioenergy</Template>
  <TotalTime>1390</TotalTime>
  <Words>307</Words>
  <Application>Microsoft Office PowerPoint</Application>
  <PresentationFormat>Personalizado</PresentationFormat>
  <Paragraphs>71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Theme_Bioenergy</vt:lpstr>
      <vt:lpstr>1_Theme_Bioenergy</vt:lpstr>
      <vt:lpstr>Sistema Geoespacial para la Evaluación del Potencial Energético de los Recursos Biomásicos</vt:lpstr>
      <vt:lpstr>Objetivos de la plataforma</vt:lpstr>
      <vt:lpstr>Antecedentes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GHILARDI</dc:creator>
  <cp:lastModifiedBy>X</cp:lastModifiedBy>
  <cp:revision>99</cp:revision>
  <dcterms:created xsi:type="dcterms:W3CDTF">2018-03-06T17:27:22Z</dcterms:created>
  <dcterms:modified xsi:type="dcterms:W3CDTF">2020-10-28T15:21:10Z</dcterms:modified>
</cp:coreProperties>
</file>