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37"/>
  </p:notesMasterIdLst>
  <p:sldIdLst>
    <p:sldId id="320" r:id="rId2"/>
    <p:sldId id="360" r:id="rId3"/>
    <p:sldId id="347" r:id="rId4"/>
    <p:sldId id="361" r:id="rId5"/>
    <p:sldId id="362" r:id="rId6"/>
    <p:sldId id="363" r:id="rId7"/>
    <p:sldId id="364" r:id="rId8"/>
    <p:sldId id="339" r:id="rId9"/>
    <p:sldId id="366" r:id="rId10"/>
    <p:sldId id="367" r:id="rId11"/>
    <p:sldId id="368" r:id="rId12"/>
    <p:sldId id="369" r:id="rId13"/>
    <p:sldId id="365" r:id="rId14"/>
    <p:sldId id="370" r:id="rId15"/>
    <p:sldId id="371" r:id="rId16"/>
    <p:sldId id="372" r:id="rId17"/>
    <p:sldId id="355" r:id="rId18"/>
    <p:sldId id="354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58" r:id="rId28"/>
    <p:sldId id="381" r:id="rId29"/>
    <p:sldId id="382" r:id="rId30"/>
    <p:sldId id="383" r:id="rId31"/>
    <p:sldId id="384" r:id="rId32"/>
    <p:sldId id="385" r:id="rId33"/>
    <p:sldId id="344" r:id="rId34"/>
    <p:sldId id="349" r:id="rId35"/>
    <p:sldId id="359" r:id="rId36"/>
  </p:sldIdLst>
  <p:sldSz cx="11161713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C7FF"/>
    <a:srgbClr val="15A0FF"/>
    <a:srgbClr val="15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6" autoAdjust="0"/>
    <p:restoredTop sz="94484" autoAdjust="0"/>
  </p:normalViewPr>
  <p:slideViewPr>
    <p:cSldViewPr snapToGrid="0">
      <p:cViewPr>
        <p:scale>
          <a:sx n="60" d="100"/>
          <a:sy n="60" d="100"/>
        </p:scale>
        <p:origin x="-1230" y="-288"/>
      </p:cViewPr>
      <p:guideLst>
        <p:guide orient="horz" pos="2160"/>
        <p:guide pos="35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73796-80B3-40F5-95B4-0B9E4BBC0546}" type="datetimeFigureOut">
              <a:rPr lang="es-MX" smtClean="0"/>
              <a:t>11/05/2021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1143000"/>
            <a:ext cx="50228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516F6-ECFE-44C1-AD8B-0DDAD2666F4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134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Actualizar caña máximo 100 ton y maíz 5 ton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516F6-ECFE-44C1-AD8B-0DDAD2666F40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4405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516F6-ECFE-44C1-AD8B-0DDAD2666F40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875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443" y="1706471"/>
            <a:ext cx="8162003" cy="2724845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7443" y="4680828"/>
            <a:ext cx="816200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518C-FB23-4AB3-B265-B170A86248D4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70411" y="6135809"/>
            <a:ext cx="6976070" cy="365125"/>
          </a:xfrm>
        </p:spPr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610548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4921" y="-785"/>
            <a:ext cx="2157523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674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3809" y="624110"/>
            <a:ext cx="8158603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0410" y="2133600"/>
            <a:ext cx="816200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86003" y="6130437"/>
            <a:ext cx="1049416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66B42-0556-4E15-A4DB-E5E3C0289405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70411" y="6135809"/>
            <a:ext cx="6976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3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7.png"/><Relationship Id="rId4" Type="http://schemas.openxmlformats.org/officeDocument/2006/relationships/image" Target="../media/image8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8.jpe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openxmlformats.org/officeDocument/2006/relationships/image" Target="../media/image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10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image" Target="../media/image5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57.png"/><Relationship Id="rId5" Type="http://schemas.openxmlformats.org/officeDocument/2006/relationships/image" Target="../media/image10.pn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jpe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6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mailto:rjtauro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73.png"/><Relationship Id="rId5" Type="http://schemas.openxmlformats.org/officeDocument/2006/relationships/image" Target="../media/image10.png"/><Relationship Id="rId10" Type="http://schemas.openxmlformats.org/officeDocument/2006/relationships/image" Target="../media/image72.png"/><Relationship Id="rId4" Type="http://schemas.openxmlformats.org/officeDocument/2006/relationships/image" Target="../media/image9.png"/><Relationship Id="rId9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153278" y="9395"/>
            <a:ext cx="11008435" cy="1662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2009103"/>
            <a:ext cx="11161713" cy="20606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1AC9D-4FE4-491A-AF50-3B8E93A2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3683"/>
            <a:ext cx="11161713" cy="2060618"/>
          </a:xfrm>
          <a:noFill/>
        </p:spPr>
        <p:txBody>
          <a:bodyPr>
            <a:normAutofit/>
          </a:bodyPr>
          <a:lstStyle/>
          <a:p>
            <a:r>
              <a:rPr lang="es-ES" sz="3000" b="1" dirty="0"/>
              <a:t>Plataforma web para la evaluación espacial del potencial energético de la </a:t>
            </a:r>
            <a:r>
              <a:rPr lang="es-ES" sz="3000" b="1" dirty="0" smtClean="0"/>
              <a:t>biomasa</a:t>
            </a:r>
            <a:r>
              <a:rPr lang="es-ES" sz="3000" b="1" dirty="0"/>
              <a:t> </a:t>
            </a:r>
            <a:r>
              <a:rPr lang="es-ES" sz="3000" dirty="0"/>
              <a:t/>
            </a:r>
            <a:br>
              <a:rPr lang="es-ES" sz="3000" dirty="0"/>
            </a:br>
            <a:endParaRPr lang="es-ES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D8A655-EC94-43D2-91AD-8F2D679A2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9149" y="5978936"/>
            <a:ext cx="5143165" cy="859749"/>
          </a:xfrm>
        </p:spPr>
        <p:txBody>
          <a:bodyPr>
            <a:normAutofit/>
          </a:bodyPr>
          <a:lstStyle/>
          <a:p>
            <a:pPr algn="r"/>
            <a:endParaRPr lang="es-MX" sz="2000" b="1" dirty="0"/>
          </a:p>
          <a:p>
            <a:pPr algn="r"/>
            <a:r>
              <a:rPr lang="es-MX" sz="2000" dirty="0" smtClean="0"/>
              <a:t>Abril 2021</a:t>
            </a:r>
            <a:endParaRPr lang="es-MX" sz="2000" dirty="0"/>
          </a:p>
        </p:txBody>
      </p:sp>
      <p:pic>
        <p:nvPicPr>
          <p:cNvPr id="7172" name="Picture 4" descr="Resultado de imagen para cluster biocombustibles solid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1"/>
          <a:stretch/>
        </p:blipFill>
        <p:spPr bwMode="auto">
          <a:xfrm>
            <a:off x="3484011" y="951286"/>
            <a:ext cx="2216624" cy="70909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57D8A655-EC94-43D2-91AD-8F2D679A2512}"/>
              </a:ext>
            </a:extLst>
          </p:cNvPr>
          <p:cNvSpPr txBox="1">
            <a:spLocks/>
          </p:cNvSpPr>
          <p:nvPr/>
        </p:nvSpPr>
        <p:spPr>
          <a:xfrm>
            <a:off x="1158229" y="4927599"/>
            <a:ext cx="8998532" cy="475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None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i="1" dirty="0"/>
              <a:t>A</a:t>
            </a:r>
            <a:r>
              <a:rPr lang="es-ES" sz="2400" i="1" dirty="0" smtClean="0"/>
              <a:t>nálisis </a:t>
            </a:r>
            <a:r>
              <a:rPr lang="es-ES" sz="2400" i="1" dirty="0"/>
              <a:t>geoespacial del potencial energético de los recursos </a:t>
            </a:r>
            <a:r>
              <a:rPr lang="es-ES" sz="2400" i="1" dirty="0" err="1"/>
              <a:t>biomásicos</a:t>
            </a:r>
            <a:r>
              <a:rPr lang="es-ES" sz="2400" i="1" dirty="0"/>
              <a:t> en México y los países del SICA</a:t>
            </a:r>
            <a:endParaRPr lang="es-MX" sz="2200" i="1" dirty="0" smtClean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0" y="12879"/>
            <a:ext cx="2707245" cy="951286"/>
          </a:xfrm>
          <a:prstGeom prst="rect">
            <a:avLst/>
          </a:prstGeom>
        </p:spPr>
      </p:pic>
      <p:pic>
        <p:nvPicPr>
          <p:cNvPr id="9218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r="14417"/>
          <a:stretch/>
        </p:blipFill>
        <p:spPr bwMode="auto">
          <a:xfrm>
            <a:off x="166247" y="9002"/>
            <a:ext cx="1648697" cy="163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65" y="659595"/>
            <a:ext cx="873942" cy="96297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90" y="41402"/>
            <a:ext cx="2760066" cy="828326"/>
          </a:xfrm>
          <a:prstGeom prst="rect">
            <a:avLst/>
          </a:prstGeom>
        </p:spPr>
      </p:pic>
      <p:pic>
        <p:nvPicPr>
          <p:cNvPr id="16" name="Picture 2" descr="Comisión Económica para América Latina y el Caribe - Wikipedia, la  enciclopedia lib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799" y="12878"/>
            <a:ext cx="1314914" cy="165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57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Características de la información geográfica y/o capas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914525"/>
            <a:ext cx="101250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4168385" y="5217494"/>
            <a:ext cx="3239716" cy="1569660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F0000"/>
                </a:solidFill>
              </a:rPr>
              <a:t>1.-Leyenda con ID</a:t>
            </a:r>
            <a:r>
              <a:rPr lang="es-ES" sz="16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s-ES" sz="1600" dirty="0" smtClean="0">
                <a:solidFill>
                  <a:srgbClr val="FF0000"/>
                </a:solidFill>
              </a:rPr>
              <a:t>2</a:t>
            </a:r>
            <a:r>
              <a:rPr lang="es-ES" sz="1600" dirty="0">
                <a:solidFill>
                  <a:srgbClr val="FF0000"/>
                </a:solidFill>
              </a:rPr>
              <a:t>.- Sistema de </a:t>
            </a:r>
            <a:r>
              <a:rPr lang="es-ES" sz="1600" dirty="0" smtClean="0">
                <a:solidFill>
                  <a:srgbClr val="FF0000"/>
                </a:solidFill>
              </a:rPr>
              <a:t>coordenadas</a:t>
            </a:r>
          </a:p>
          <a:p>
            <a:r>
              <a:rPr lang="es-ES" sz="1600" dirty="0" smtClean="0">
                <a:solidFill>
                  <a:srgbClr val="FF0000"/>
                </a:solidFill>
              </a:rPr>
              <a:t>3</a:t>
            </a:r>
            <a:r>
              <a:rPr lang="es-ES" sz="1600" dirty="0">
                <a:solidFill>
                  <a:srgbClr val="FF0000"/>
                </a:solidFill>
              </a:rPr>
              <a:t>.-</a:t>
            </a:r>
            <a:r>
              <a:rPr lang="es-ES" sz="1600" dirty="0" smtClean="0">
                <a:solidFill>
                  <a:srgbClr val="FF0000"/>
                </a:solidFill>
              </a:rPr>
              <a:t>Resolución</a:t>
            </a:r>
          </a:p>
          <a:p>
            <a:r>
              <a:rPr lang="es-ES" sz="1600" dirty="0" smtClean="0">
                <a:solidFill>
                  <a:srgbClr val="FF0000"/>
                </a:solidFill>
              </a:rPr>
              <a:t>4</a:t>
            </a:r>
            <a:r>
              <a:rPr lang="es-ES" sz="1600" dirty="0">
                <a:solidFill>
                  <a:srgbClr val="FF0000"/>
                </a:solidFill>
              </a:rPr>
              <a:t>.-Unidades de </a:t>
            </a:r>
            <a:r>
              <a:rPr lang="es-ES" sz="1600" dirty="0" smtClean="0">
                <a:solidFill>
                  <a:srgbClr val="FF0000"/>
                </a:solidFill>
              </a:rPr>
              <a:t>Medida</a:t>
            </a:r>
          </a:p>
          <a:p>
            <a:r>
              <a:rPr lang="es-ES" sz="1600" dirty="0" smtClean="0">
                <a:solidFill>
                  <a:srgbClr val="FF0000"/>
                </a:solidFill>
              </a:rPr>
              <a:t>5</a:t>
            </a:r>
            <a:r>
              <a:rPr lang="es-ES" sz="1600" dirty="0">
                <a:solidFill>
                  <a:srgbClr val="FF0000"/>
                </a:solidFill>
              </a:rPr>
              <a:t>.-Fuente de los </a:t>
            </a:r>
            <a:r>
              <a:rPr lang="es-ES" sz="1600" dirty="0" smtClean="0">
                <a:solidFill>
                  <a:srgbClr val="FF0000"/>
                </a:solidFill>
              </a:rPr>
              <a:t>datos</a:t>
            </a:r>
          </a:p>
          <a:p>
            <a:r>
              <a:rPr lang="es-ES" sz="1600" dirty="0" err="1" smtClean="0">
                <a:solidFill>
                  <a:srgbClr val="FF0000"/>
                </a:solidFill>
              </a:rPr>
              <a:t>Metatos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smtClean="0">
                <a:solidFill>
                  <a:srgbClr val="FF0000"/>
                </a:solidFill>
              </a:rPr>
              <a:t>(información </a:t>
            </a:r>
            <a:r>
              <a:rPr lang="es-ES" sz="1600" dirty="0">
                <a:solidFill>
                  <a:srgbClr val="FF0000"/>
                </a:solidFill>
              </a:rPr>
              <a:t>extra)</a:t>
            </a:r>
            <a:endParaRPr lang="es-MX" sz="1600" dirty="0">
              <a:solidFill>
                <a:srgbClr val="FF0000"/>
              </a:solidFill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8" y="950220"/>
            <a:ext cx="32194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39811" y="1987412"/>
            <a:ext cx="3266748" cy="33057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CuadroTexto"/>
          <p:cNvSpPr txBox="1"/>
          <p:nvPr/>
        </p:nvSpPr>
        <p:spPr>
          <a:xfrm>
            <a:off x="4452719" y="1092114"/>
            <a:ext cx="4328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Sirve como restricción y para alimentar los modelos de productividad </a:t>
            </a:r>
            <a:r>
              <a:rPr lang="es-ES" sz="1600" dirty="0" err="1" smtClean="0"/>
              <a:t>biomásica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249170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Características de la información geográfica y/o capas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8" y="950220"/>
            <a:ext cx="32194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39811" y="2302732"/>
            <a:ext cx="3266748" cy="33057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032" y="2408436"/>
            <a:ext cx="7922075" cy="443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757238" y="5021759"/>
            <a:ext cx="2300559" cy="1723549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dirty="0" smtClean="0">
                <a:solidFill>
                  <a:srgbClr val="FF0000"/>
                </a:solidFill>
              </a:rPr>
              <a:t>ANP</a:t>
            </a:r>
          </a:p>
          <a:p>
            <a:pPr>
              <a:spcBef>
                <a:spcPts val="600"/>
              </a:spcBef>
            </a:pPr>
            <a:r>
              <a:rPr lang="es-ES" sz="1600" dirty="0" smtClean="0">
                <a:solidFill>
                  <a:srgbClr val="FF0000"/>
                </a:solidFill>
              </a:rPr>
              <a:t>Zonas de riesgo incendio</a:t>
            </a:r>
          </a:p>
          <a:p>
            <a:pPr>
              <a:spcBef>
                <a:spcPts val="600"/>
              </a:spcBef>
            </a:pPr>
            <a:r>
              <a:rPr lang="es-ES" sz="1600" dirty="0" smtClean="0">
                <a:solidFill>
                  <a:srgbClr val="FF0000"/>
                </a:solidFill>
              </a:rPr>
              <a:t>Asentamientos urbanos (pueblos originarios)</a:t>
            </a:r>
            <a:endParaRPr lang="es-MX" sz="1600" dirty="0">
              <a:solidFill>
                <a:srgbClr val="FF0000"/>
              </a:solidFill>
            </a:endParaRPr>
          </a:p>
        </p:txBody>
      </p:sp>
      <p:pic>
        <p:nvPicPr>
          <p:cNvPr id="8196" name="Picture 4" descr="Forest fire risk zone map | Download Scientific Diagra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74" y="664027"/>
            <a:ext cx="5324617" cy="360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6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Características de la información geográfica y/o capas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8" y="950220"/>
            <a:ext cx="32194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39811" y="2618052"/>
            <a:ext cx="3266748" cy="33057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CuadroTexto"/>
          <p:cNvSpPr txBox="1"/>
          <p:nvPr/>
        </p:nvSpPr>
        <p:spPr>
          <a:xfrm>
            <a:off x="234408" y="5021759"/>
            <a:ext cx="2917986" cy="1631216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dirty="0" smtClean="0">
                <a:solidFill>
                  <a:srgbClr val="FF0000"/>
                </a:solidFill>
              </a:rPr>
              <a:t>Recursos de interés: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s-ES" sz="1600" dirty="0" smtClean="0">
                <a:solidFill>
                  <a:srgbClr val="FF0000"/>
                </a:solidFill>
              </a:rPr>
              <a:t>Caña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s-ES" sz="1600" dirty="0" smtClean="0">
                <a:solidFill>
                  <a:srgbClr val="FF0000"/>
                </a:solidFill>
              </a:rPr>
              <a:t>Maíz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s-ES" sz="1600" dirty="0" smtClean="0">
                <a:solidFill>
                  <a:srgbClr val="FF0000"/>
                </a:solidFill>
              </a:rPr>
              <a:t>Piña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s-ES" sz="1600" dirty="0" smtClean="0">
                <a:solidFill>
                  <a:srgbClr val="FF0000"/>
                </a:solidFill>
              </a:rPr>
              <a:t>Frutales</a:t>
            </a:r>
          </a:p>
        </p:txBody>
      </p:sp>
      <p:cxnSp>
        <p:nvCxnSpPr>
          <p:cNvPr id="3" name="2 Conector recto de flecha"/>
          <p:cNvCxnSpPr>
            <a:stCxn id="22" idx="3"/>
          </p:cNvCxnSpPr>
          <p:nvPr/>
        </p:nvCxnSpPr>
        <p:spPr>
          <a:xfrm flipV="1">
            <a:off x="3406559" y="1029346"/>
            <a:ext cx="676710" cy="17539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4083269" y="788276"/>
            <a:ext cx="307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Oferta – Agrícola (actual)</a:t>
            </a:r>
            <a:endParaRPr lang="es-MX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58" y="2020908"/>
            <a:ext cx="7096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5896304" y="1410721"/>
            <a:ext cx="296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Capa de residuos primarios (rastrojos de caña)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180396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946663" y="38249"/>
            <a:ext cx="4480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Necesidades - Oferta</a:t>
            </a:r>
            <a:endParaRPr lang="es-MX" sz="28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579417" y="1029346"/>
            <a:ext cx="79663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Mejorar la calidad/cantidad de capas de información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Agrícola (información geoespacial de producción anual por división política desagregada)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7" y="2449207"/>
            <a:ext cx="7966365" cy="4016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3112043" y="2449207"/>
            <a:ext cx="4203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 smtClean="0">
                <a:solidFill>
                  <a:srgbClr val="FF0000"/>
                </a:solidFill>
              </a:rPr>
              <a:t>Cultivo de caña en El Salvador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919049" y="3560446"/>
            <a:ext cx="1626733" cy="19690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CuadroTexto"/>
          <p:cNvSpPr txBox="1"/>
          <p:nvPr/>
        </p:nvSpPr>
        <p:spPr>
          <a:xfrm>
            <a:off x="7919049" y="5151454"/>
            <a:ext cx="16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1200" dirty="0" smtClean="0">
                <a:solidFill>
                  <a:srgbClr val="FF0000"/>
                </a:solidFill>
              </a:rPr>
              <a:t>¿Producción?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2234242" y="5981889"/>
            <a:ext cx="527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 smtClean="0"/>
              <a:t>Potencial = </a:t>
            </a:r>
            <a:r>
              <a:rPr lang="es-ES" sz="2000" dirty="0" smtClean="0">
                <a:solidFill>
                  <a:srgbClr val="FF0000"/>
                </a:solidFill>
              </a:rPr>
              <a:t>Producción anual * CR * PCI</a:t>
            </a:r>
          </a:p>
        </p:txBody>
      </p:sp>
    </p:spTree>
    <p:extLst>
      <p:ext uri="{BB962C8B-B14F-4D97-AF65-F5344CB8AC3E}">
        <p14:creationId xmlns:p14="http://schemas.microsoft.com/office/powerpoint/2010/main" val="10245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Características de la información geográfica y/o capas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8" y="950220"/>
            <a:ext cx="32194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39811" y="2618052"/>
            <a:ext cx="3266748" cy="33057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" name="2 Conector recto de flecha"/>
          <p:cNvCxnSpPr>
            <a:stCxn id="22" idx="3"/>
          </p:cNvCxnSpPr>
          <p:nvPr/>
        </p:nvCxnSpPr>
        <p:spPr>
          <a:xfrm flipV="1">
            <a:off x="3406559" y="1029346"/>
            <a:ext cx="676710" cy="17539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4083269" y="788276"/>
            <a:ext cx="403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Oferta – Agrícola (potencial)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896304" y="1410721"/>
            <a:ext cx="296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Capa de cultivo de caña de azúcar</a:t>
            </a:r>
            <a:endParaRPr lang="es-MX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526" y="2058560"/>
            <a:ext cx="92011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234408" y="5021759"/>
            <a:ext cx="2917986" cy="1554272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dirty="0" smtClean="0">
                <a:solidFill>
                  <a:srgbClr val="FF0000"/>
                </a:solidFill>
              </a:rPr>
              <a:t>Recursos potenciales: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s-ES" sz="1600" dirty="0" smtClean="0">
                <a:solidFill>
                  <a:srgbClr val="FF0000"/>
                </a:solidFill>
              </a:rPr>
              <a:t>Caña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s-ES" sz="1600" dirty="0" smtClean="0">
                <a:solidFill>
                  <a:srgbClr val="FF0000"/>
                </a:solidFill>
              </a:rPr>
              <a:t>Palma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s-ES" sz="1600" dirty="0" smtClean="0">
                <a:solidFill>
                  <a:srgbClr val="FF0000"/>
                </a:solidFill>
              </a:rPr>
              <a:t>Forestales (Acacias, Melina, </a:t>
            </a:r>
            <a:r>
              <a:rPr lang="es-ES" sz="1600" dirty="0" err="1" smtClean="0">
                <a:solidFill>
                  <a:srgbClr val="FF0000"/>
                </a:solidFill>
              </a:rPr>
              <a:t>Eucalito</a:t>
            </a:r>
            <a:r>
              <a:rPr lang="es-ES" sz="1600" dirty="0" smtClean="0">
                <a:solidFill>
                  <a:srgbClr val="FF000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020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Características de la información geográfica y/o capas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8" y="950220"/>
            <a:ext cx="32194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39811" y="2618052"/>
            <a:ext cx="3266748" cy="33057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" name="2 Conector recto de flecha"/>
          <p:cNvCxnSpPr>
            <a:stCxn id="22" idx="3"/>
          </p:cNvCxnSpPr>
          <p:nvPr/>
        </p:nvCxnSpPr>
        <p:spPr>
          <a:xfrm flipV="1">
            <a:off x="3406559" y="1029346"/>
            <a:ext cx="676710" cy="17539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4083269" y="788276"/>
            <a:ext cx="403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Oferta – Forestal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896304" y="1410721"/>
            <a:ext cx="296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Capa de producción forestal</a:t>
            </a:r>
            <a:endParaRPr lang="es-MX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480" y="2058560"/>
            <a:ext cx="86772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187108" y="5228803"/>
            <a:ext cx="2917986" cy="1323439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dirty="0" smtClean="0">
                <a:solidFill>
                  <a:srgbClr val="FF0000"/>
                </a:solidFill>
              </a:rPr>
              <a:t>Superficies de aprovechamiento forestal  (cantidades aprovechadas y superficies </a:t>
            </a:r>
            <a:r>
              <a:rPr lang="es-ES" sz="1600" dirty="0" err="1" smtClean="0">
                <a:solidFill>
                  <a:srgbClr val="FF0000"/>
                </a:solidFill>
              </a:rPr>
              <a:t>georreferenciadas</a:t>
            </a:r>
            <a:r>
              <a:rPr lang="es-ES" sz="1600" dirty="0" smtClean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220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Características de la información geográfica y/o capas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8" y="950220"/>
            <a:ext cx="32194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39811" y="2618052"/>
            <a:ext cx="3266748" cy="33057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" name="2 Conector recto de flecha"/>
          <p:cNvCxnSpPr>
            <a:stCxn id="22" idx="3"/>
          </p:cNvCxnSpPr>
          <p:nvPr/>
        </p:nvCxnSpPr>
        <p:spPr>
          <a:xfrm flipV="1">
            <a:off x="3406559" y="1029346"/>
            <a:ext cx="676710" cy="17539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4083269" y="788276"/>
            <a:ext cx="403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Oferta – Forestal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754343" y="2844224"/>
            <a:ext cx="296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Centros de transformación de la madera</a:t>
            </a:r>
            <a:endParaRPr lang="es-MX" sz="160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84" y="3560446"/>
            <a:ext cx="9220436" cy="32442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304006" y="4975593"/>
            <a:ext cx="2303844" cy="1815882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dirty="0" smtClean="0">
                <a:solidFill>
                  <a:srgbClr val="FF0000"/>
                </a:solidFill>
              </a:rPr>
              <a:t>Ubicación de las plantas de procesamiento, coeficientes de aserrío, especies y volúmenes trabajados</a:t>
            </a:r>
          </a:p>
        </p:txBody>
      </p:sp>
    </p:spTree>
    <p:extLst>
      <p:ext uri="{BB962C8B-B14F-4D97-AF65-F5344CB8AC3E}">
        <p14:creationId xmlns:p14="http://schemas.microsoft.com/office/powerpoint/2010/main" val="4982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20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941080" y="1939724"/>
            <a:ext cx="7243038" cy="44233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2946663" y="38249"/>
            <a:ext cx="4480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Necesidades - Oferta</a:t>
            </a:r>
            <a:endParaRPr lang="es-MX" sz="28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579417" y="1029346"/>
            <a:ext cx="7966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Mejorar la calidad/cantidad de capas de información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Forestal – Áreas bajo manejo forestal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6298" y="2551836"/>
            <a:ext cx="187478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Información desagregada por mínima escala geoespacial / política</a:t>
            </a:r>
            <a:endParaRPr lang="es-MX" dirty="0"/>
          </a:p>
        </p:txBody>
      </p:sp>
      <p:sp>
        <p:nvSpPr>
          <p:cNvPr id="23" name="22 CuadroTexto"/>
          <p:cNvSpPr txBox="1"/>
          <p:nvPr/>
        </p:nvSpPr>
        <p:spPr>
          <a:xfrm>
            <a:off x="1815410" y="6431709"/>
            <a:ext cx="763051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 smtClean="0"/>
              <a:t>Potencial = </a:t>
            </a:r>
            <a:r>
              <a:rPr lang="es-ES" sz="2000" dirty="0" smtClean="0">
                <a:solidFill>
                  <a:srgbClr val="FF0000"/>
                </a:solidFill>
              </a:rPr>
              <a:t>Producción anual * densidad * CR * PCI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815410" y="3909848"/>
            <a:ext cx="1558411" cy="227023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29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946663" y="38249"/>
            <a:ext cx="4480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Necesidades - Oferta</a:t>
            </a:r>
            <a:endParaRPr lang="es-MX" sz="28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579417" y="1029346"/>
            <a:ext cx="7966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Mejorar la calidad/cantidad de capas de información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Forestal – Centros de transformación </a:t>
            </a:r>
          </a:p>
        </p:txBody>
      </p:sp>
      <p:pic>
        <p:nvPicPr>
          <p:cNvPr id="22" name="21 Imagen"/>
          <p:cNvPicPr/>
          <p:nvPr/>
        </p:nvPicPr>
        <p:blipFill>
          <a:blip r:embed="rId8"/>
          <a:stretch>
            <a:fillRect/>
          </a:stretch>
        </p:blipFill>
        <p:spPr>
          <a:xfrm>
            <a:off x="233307" y="2076472"/>
            <a:ext cx="6756583" cy="35418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452438" y="2904884"/>
            <a:ext cx="586731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Importancia de contar con metadatos completos 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y la </a:t>
            </a:r>
            <a:r>
              <a:rPr lang="es-ES" b="1" dirty="0" smtClean="0">
                <a:solidFill>
                  <a:srgbClr val="FF0000"/>
                </a:solidFill>
              </a:rPr>
              <a:t>ubicación</a:t>
            </a:r>
            <a:r>
              <a:rPr lang="es-ES" dirty="0" smtClean="0">
                <a:solidFill>
                  <a:srgbClr val="FF0000"/>
                </a:solidFill>
              </a:rPr>
              <a:t> de las industrias </a:t>
            </a:r>
            <a:endParaRPr lang="es-MX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184" y="4330333"/>
            <a:ext cx="7032336" cy="24743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452438" y="5681138"/>
            <a:ext cx="315583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 smtClean="0"/>
              <a:t>Potencial = </a:t>
            </a:r>
            <a:r>
              <a:rPr lang="es-ES" sz="2000" dirty="0" smtClean="0">
                <a:solidFill>
                  <a:srgbClr val="FF0000"/>
                </a:solidFill>
              </a:rPr>
              <a:t>Producción anual * densidad * (1-CA) * PCI</a:t>
            </a:r>
          </a:p>
        </p:txBody>
      </p:sp>
    </p:spTree>
    <p:extLst>
      <p:ext uri="{BB962C8B-B14F-4D97-AF65-F5344CB8AC3E}">
        <p14:creationId xmlns:p14="http://schemas.microsoft.com/office/powerpoint/2010/main" val="74282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Características de la información geográfica y/o capas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8" y="950220"/>
            <a:ext cx="32194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39811" y="2618052"/>
            <a:ext cx="3266748" cy="33057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" name="2 Conector recto de flecha"/>
          <p:cNvCxnSpPr>
            <a:stCxn id="22" idx="3"/>
          </p:cNvCxnSpPr>
          <p:nvPr/>
        </p:nvCxnSpPr>
        <p:spPr>
          <a:xfrm flipV="1">
            <a:off x="3406559" y="1029346"/>
            <a:ext cx="676710" cy="17539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4083269" y="788276"/>
            <a:ext cx="403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Oferta – RSU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155324" y="2117032"/>
            <a:ext cx="296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Centros de transformación de la madera</a:t>
            </a:r>
            <a:endParaRPr lang="es-MX" sz="16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1023450" y="5268925"/>
            <a:ext cx="2303844" cy="1323439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dirty="0" smtClean="0">
                <a:solidFill>
                  <a:srgbClr val="FF0000"/>
                </a:solidFill>
              </a:rPr>
              <a:t>Ubicación de las plantas de procesamiento y volúmenes manejados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688" y="1419225"/>
            <a:ext cx="622935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3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1161713" cy="6858000"/>
          </a:xfrm>
          <a:prstGeom prst="rect">
            <a:avLst/>
          </a:prstGeom>
          <a:solidFill>
            <a:srgbClr val="29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3528917" y="1074683"/>
            <a:ext cx="448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Funcionamiento</a:t>
            </a:r>
            <a:endParaRPr lang="es-MX" sz="3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76" y="2396191"/>
            <a:ext cx="8610089" cy="43102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23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Características de la información geográfica y/o capas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8" y="950220"/>
            <a:ext cx="32194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39811" y="2618052"/>
            <a:ext cx="3266748" cy="33057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" name="2 Conector recto de flecha"/>
          <p:cNvCxnSpPr>
            <a:stCxn id="22" idx="3"/>
          </p:cNvCxnSpPr>
          <p:nvPr/>
        </p:nvCxnSpPr>
        <p:spPr>
          <a:xfrm flipV="1">
            <a:off x="3406559" y="1029346"/>
            <a:ext cx="676710" cy="17539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4083269" y="788276"/>
            <a:ext cx="403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Demanda</a:t>
            </a:r>
            <a:endParaRPr lang="es-MX" b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8" y="3110307"/>
            <a:ext cx="4918063" cy="37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1924600" y="6503021"/>
            <a:ext cx="296391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Uso actual de la biomasa</a:t>
            </a:r>
            <a:endParaRPr lang="es-MX" sz="1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667" y="2333062"/>
            <a:ext cx="5499387" cy="449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CuadroTexto"/>
          <p:cNvSpPr txBox="1"/>
          <p:nvPr/>
        </p:nvSpPr>
        <p:spPr>
          <a:xfrm>
            <a:off x="5314199" y="6494709"/>
            <a:ext cx="32990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Uso potencial de la biomasa</a:t>
            </a:r>
            <a:endParaRPr lang="es-MX" sz="16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309397" y="1216332"/>
            <a:ext cx="3197210" cy="1077218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dirty="0" smtClean="0">
                <a:solidFill>
                  <a:srgbClr val="FF0000"/>
                </a:solidFill>
              </a:rPr>
              <a:t>Ubicación de las plantas, capacidad instalada, combustible usado (volumen), tecnología utilizada.</a:t>
            </a:r>
          </a:p>
        </p:txBody>
      </p:sp>
    </p:spTree>
    <p:extLst>
      <p:ext uri="{BB962C8B-B14F-4D97-AF65-F5344CB8AC3E}">
        <p14:creationId xmlns:p14="http://schemas.microsoft.com/office/powerpoint/2010/main" val="48954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0"/>
            <a:ext cx="11161713" cy="6858000"/>
          </a:xfrm>
          <a:prstGeom prst="rect">
            <a:avLst/>
          </a:prstGeom>
          <a:solidFill>
            <a:srgbClr val="29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500820" y="556563"/>
            <a:ext cx="8610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 </a:t>
            </a:r>
            <a:r>
              <a:rPr lang="es-ES" sz="3600" b="1" dirty="0" smtClean="0"/>
              <a:t>Requerimientos </a:t>
            </a:r>
            <a:r>
              <a:rPr lang="es-ES" sz="3600" b="1" dirty="0"/>
              <a:t>y mejores prácticas para implementar </a:t>
            </a:r>
            <a:r>
              <a:rPr lang="es-ES" sz="3600" b="1" dirty="0" smtClean="0"/>
              <a:t>restricciones</a:t>
            </a:r>
            <a:endParaRPr lang="es-MX" sz="3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" name="Picture 13" descr="https://lh5.googleusercontent.com/F5JDYu7p40dV1nLfgnC3ugbj2H7JNoAkbem3QnyNi5Oh49GGhZhGhs_JDWZr393vVEVtL_palKtk7HJY_OwkuTaOyrZNZL6s9BmHo4rZy6UtNm8UfjVlDQMhzU8vQxaOjYIGgx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8"/>
          <a:stretch/>
        </p:blipFill>
        <p:spPr bwMode="auto">
          <a:xfrm>
            <a:off x="3894568" y="1756892"/>
            <a:ext cx="3822592" cy="501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 descr="https://lh5.googleusercontent.com/Pe6gc94ozWG_lMbyeZ8vbwFPwG-YgwhbDYdKX6xWuERma6sXRir0olqlapFWaUuqJO5sLRP0Fq6PCjVZlL5mSEMFsBcp4iw23GYmiotGu3bpZXuYfQf4m7yqiyVJT4Kq-nV99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334" y="3422970"/>
            <a:ext cx="1188899" cy="127321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4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Criterios de restricción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642825" y="6105777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Cobertura</a:t>
            </a:r>
            <a:endParaRPr lang="es-MX" b="1" dirty="0"/>
          </a:p>
        </p:txBody>
      </p:sp>
      <p:pic>
        <p:nvPicPr>
          <p:cNvPr id="16386" name="Picture 2" descr="Recorte masivo de capas vectoriales y ráster - Gis&amp;Be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30" y="2848325"/>
            <a:ext cx="76200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>
            <a:off x="3137971" y="6290443"/>
            <a:ext cx="1039921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1297264" y="5800963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/>
              <a:t>ANP</a:t>
            </a:r>
            <a:endParaRPr lang="es-MX" b="1" dirty="0"/>
          </a:p>
        </p:txBody>
      </p:sp>
      <p:cxnSp>
        <p:nvCxnSpPr>
          <p:cNvPr id="28" name="27 Conector recto de flecha"/>
          <p:cNvCxnSpPr/>
          <p:nvPr/>
        </p:nvCxnSpPr>
        <p:spPr>
          <a:xfrm>
            <a:off x="2792410" y="5985629"/>
            <a:ext cx="1039921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1196117" y="5517175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Pendientes</a:t>
            </a:r>
            <a:endParaRPr lang="es-MX" b="1" dirty="0"/>
          </a:p>
        </p:txBody>
      </p:sp>
      <p:cxnSp>
        <p:nvCxnSpPr>
          <p:cNvPr id="30" name="29 Conector recto de flecha"/>
          <p:cNvCxnSpPr/>
          <p:nvPr/>
        </p:nvCxnSpPr>
        <p:spPr>
          <a:xfrm>
            <a:off x="2691263" y="5701841"/>
            <a:ext cx="1039921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1069989" y="5264919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/>
              <a:t>Acceso</a:t>
            </a:r>
            <a:endParaRPr lang="es-MX" b="1" dirty="0"/>
          </a:p>
        </p:txBody>
      </p:sp>
      <p:cxnSp>
        <p:nvCxnSpPr>
          <p:cNvPr id="32" name="31 Conector recto de flecha"/>
          <p:cNvCxnSpPr/>
          <p:nvPr/>
        </p:nvCxnSpPr>
        <p:spPr>
          <a:xfrm>
            <a:off x="2565135" y="5449585"/>
            <a:ext cx="1039921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/>
          <p:cNvSpPr txBox="1"/>
          <p:nvPr/>
        </p:nvSpPr>
        <p:spPr>
          <a:xfrm>
            <a:off x="1085755" y="4492385"/>
            <a:ext cx="1846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Disponibilidad de recurso</a:t>
            </a:r>
            <a:endParaRPr lang="es-MX" b="1" dirty="0"/>
          </a:p>
        </p:txBody>
      </p:sp>
      <p:cxnSp>
        <p:nvCxnSpPr>
          <p:cNvPr id="34" name="33 Conector recto de flecha"/>
          <p:cNvCxnSpPr/>
          <p:nvPr/>
        </p:nvCxnSpPr>
        <p:spPr>
          <a:xfrm>
            <a:off x="2580901" y="4834711"/>
            <a:ext cx="1039921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7" y="497434"/>
            <a:ext cx="41624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1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Criterios de restricción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029345"/>
            <a:ext cx="3680700" cy="288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47" y="562062"/>
            <a:ext cx="3645106" cy="28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36 Conector recto de flecha"/>
          <p:cNvCxnSpPr/>
          <p:nvPr/>
        </p:nvCxnSpPr>
        <p:spPr>
          <a:xfrm>
            <a:off x="3836276" y="1592317"/>
            <a:ext cx="1585871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>
            <a:off x="3836275" y="2189886"/>
            <a:ext cx="2516038" cy="20920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76" y="4690897"/>
            <a:ext cx="3468281" cy="202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38 Conector recto de flecha"/>
          <p:cNvCxnSpPr/>
          <p:nvPr/>
        </p:nvCxnSpPr>
        <p:spPr>
          <a:xfrm>
            <a:off x="3799483" y="3020224"/>
            <a:ext cx="1294811" cy="16706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127906"/>
            <a:ext cx="3491508" cy="161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39 Conector recto de flecha"/>
          <p:cNvCxnSpPr>
            <a:endCxn id="19462" idx="0"/>
          </p:cNvCxnSpPr>
          <p:nvPr/>
        </p:nvCxnSpPr>
        <p:spPr>
          <a:xfrm>
            <a:off x="1901329" y="3645589"/>
            <a:ext cx="0" cy="14823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28" y="3629823"/>
            <a:ext cx="42957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13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Criterios de restricción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9" y="829986"/>
            <a:ext cx="4669329" cy="598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98" y="877285"/>
            <a:ext cx="4656061" cy="598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3855699" y="3003740"/>
            <a:ext cx="2371671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Bosque de coníferas</a:t>
            </a:r>
          </a:p>
          <a:p>
            <a:pPr algn="ctr"/>
            <a:r>
              <a:rPr lang="es-ES" sz="1600" dirty="0" smtClean="0"/>
              <a:t>ANP</a:t>
            </a:r>
          </a:p>
          <a:p>
            <a:pPr algn="ctr"/>
            <a:r>
              <a:rPr lang="es-ES" sz="1600" dirty="0" smtClean="0"/>
              <a:t>Pendientes &lt; 10%</a:t>
            </a:r>
          </a:p>
        </p:txBody>
      </p:sp>
    </p:spTree>
    <p:extLst>
      <p:ext uri="{BB962C8B-B14F-4D97-AF65-F5344CB8AC3E}">
        <p14:creationId xmlns:p14="http://schemas.microsoft.com/office/powerpoint/2010/main" val="350143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Criterios de restricción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3855699" y="3003740"/>
            <a:ext cx="237167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¿Nuevos criterios de restricción?</a:t>
            </a:r>
          </a:p>
        </p:txBody>
      </p:sp>
    </p:spTree>
    <p:extLst>
      <p:ext uri="{BB962C8B-B14F-4D97-AF65-F5344CB8AC3E}">
        <p14:creationId xmlns:p14="http://schemas.microsoft.com/office/powerpoint/2010/main" val="41975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11161713" cy="6858000"/>
          </a:xfrm>
          <a:prstGeom prst="rect">
            <a:avLst/>
          </a:prstGeom>
          <a:solidFill>
            <a:srgbClr val="29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500820" y="556563"/>
            <a:ext cx="8610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 </a:t>
            </a:r>
            <a:r>
              <a:rPr lang="es-ES" sz="3600" b="1" dirty="0" smtClean="0"/>
              <a:t>Cadenas de transformación</a:t>
            </a:r>
            <a:endParaRPr lang="es-MX" sz="3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1506" name="Picture 2" descr="SISTEMA DE TRANSPORTE PARA BIOMASA MEDIANTE CADENA |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079789"/>
            <a:ext cx="9976288" cy="4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536166" y="38249"/>
            <a:ext cx="5822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Necesidades - Transformación</a:t>
            </a:r>
            <a:endParaRPr lang="es-MX" sz="28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41 Rectángulo"/>
          <p:cNvSpPr/>
          <p:nvPr/>
        </p:nvSpPr>
        <p:spPr>
          <a:xfrm>
            <a:off x="451945" y="1072084"/>
            <a:ext cx="112881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200" dirty="0">
              <a:latin typeface="Catamaran SemiBold"/>
            </a:endParaRPr>
          </a:p>
        </p:txBody>
      </p:sp>
      <p:sp>
        <p:nvSpPr>
          <p:cNvPr id="43" name="CuadroTexto 3">
            <a:extLst>
              <a:ext uri="{FF2B5EF4-FFF2-40B4-BE49-F238E27FC236}">
                <a16:creationId xmlns="" xmlns:a16="http://schemas.microsoft.com/office/drawing/2014/main" id="{88F772F7-D8B4-7145-BDF2-3610B204272A}"/>
              </a:ext>
            </a:extLst>
          </p:cNvPr>
          <p:cNvSpPr txBox="1"/>
          <p:nvPr/>
        </p:nvSpPr>
        <p:spPr>
          <a:xfrm>
            <a:off x="790532" y="222641"/>
            <a:ext cx="1042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  <a:latin typeface="Catamaran SemiBold" pitchFamily="2" charset="77"/>
                <a:cs typeface="Catamaran SemiBold" pitchFamily="2" charset="77"/>
              </a:rPr>
              <a:t>Taller: Cadenas de transformación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latin typeface="Catamaran SemiBold" pitchFamily="2" charset="77"/>
              <a:cs typeface="Catamaran SemiBold" pitchFamily="2" charset="77"/>
            </a:endParaRP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5" y="1072084"/>
            <a:ext cx="7754796" cy="557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t="5385" r="11214" b="19969"/>
          <a:stretch/>
        </p:blipFill>
        <p:spPr bwMode="auto">
          <a:xfrm>
            <a:off x="13647" y="753670"/>
            <a:ext cx="5718412" cy="1702927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45 Rectángulo redondeado"/>
          <p:cNvSpPr/>
          <p:nvPr/>
        </p:nvSpPr>
        <p:spPr>
          <a:xfrm>
            <a:off x="2674961" y="2129049"/>
            <a:ext cx="395785" cy="327548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46 CuadroTexto"/>
          <p:cNvSpPr txBox="1"/>
          <p:nvPr/>
        </p:nvSpPr>
        <p:spPr>
          <a:xfrm>
            <a:off x="8272421" y="1535601"/>
            <a:ext cx="183561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600" b="1" dirty="0" smtClean="0">
                <a:solidFill>
                  <a:srgbClr val="FFC000"/>
                </a:solidFill>
              </a:rPr>
              <a:t>Rastrojo de caña</a:t>
            </a:r>
          </a:p>
          <a:p>
            <a:pPr algn="ctr">
              <a:spcBef>
                <a:spcPts val="600"/>
              </a:spcBef>
            </a:pPr>
            <a:r>
              <a:rPr lang="es-ES" sz="1600" b="1" dirty="0" smtClean="0">
                <a:solidFill>
                  <a:srgbClr val="FFC000"/>
                </a:solidFill>
              </a:rPr>
              <a:t>415,654 * 0.5 = 207,827 </a:t>
            </a:r>
            <a:r>
              <a:rPr lang="es-ES" sz="1600" b="1" dirty="0" err="1" smtClean="0">
                <a:solidFill>
                  <a:srgbClr val="FFC000"/>
                </a:solidFill>
              </a:rPr>
              <a:t>tMS</a:t>
            </a:r>
            <a:r>
              <a:rPr lang="es-ES" sz="1600" b="1" dirty="0" smtClean="0">
                <a:solidFill>
                  <a:srgbClr val="FFC000"/>
                </a:solidFill>
              </a:rPr>
              <a:t>/año</a:t>
            </a:r>
            <a:endParaRPr lang="es-MX" sz="1600" b="1" dirty="0">
              <a:solidFill>
                <a:srgbClr val="FFC000"/>
              </a:solidFill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4035710" y="1502971"/>
            <a:ext cx="359805" cy="327548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85" y="222641"/>
            <a:ext cx="5728049" cy="2064366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49 CuadroTexto"/>
          <p:cNvSpPr txBox="1"/>
          <p:nvPr/>
        </p:nvSpPr>
        <p:spPr>
          <a:xfrm>
            <a:off x="8206741" y="2804286"/>
            <a:ext cx="191324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600" b="1" dirty="0" smtClean="0">
                <a:solidFill>
                  <a:srgbClr val="FFC000"/>
                </a:solidFill>
              </a:rPr>
              <a:t>Pellets</a:t>
            </a:r>
          </a:p>
          <a:p>
            <a:pPr algn="ctr">
              <a:spcBef>
                <a:spcPts val="600"/>
              </a:spcBef>
            </a:pPr>
            <a:r>
              <a:rPr lang="es-ES" sz="1600" b="1" dirty="0" smtClean="0">
                <a:solidFill>
                  <a:srgbClr val="FFC000"/>
                </a:solidFill>
              </a:rPr>
              <a:t>207,827 * 0.8 = 166,261 </a:t>
            </a:r>
            <a:r>
              <a:rPr lang="es-ES" sz="1600" b="1" dirty="0" err="1" smtClean="0">
                <a:solidFill>
                  <a:srgbClr val="FFC000"/>
                </a:solidFill>
              </a:rPr>
              <a:t>tMS</a:t>
            </a:r>
            <a:r>
              <a:rPr lang="es-ES" sz="1600" b="1" dirty="0" smtClean="0">
                <a:solidFill>
                  <a:srgbClr val="FFC000"/>
                </a:solidFill>
              </a:rPr>
              <a:t>/año</a:t>
            </a:r>
            <a:endParaRPr lang="es-MX" sz="1600" b="1" dirty="0">
              <a:solidFill>
                <a:srgbClr val="FFC000"/>
              </a:solidFill>
            </a:endParaRPr>
          </a:p>
        </p:txBody>
      </p:sp>
      <p:sp>
        <p:nvSpPr>
          <p:cNvPr id="51" name="50 Rectángulo redondeado"/>
          <p:cNvSpPr/>
          <p:nvPr/>
        </p:nvSpPr>
        <p:spPr>
          <a:xfrm>
            <a:off x="5334522" y="1462028"/>
            <a:ext cx="359805" cy="327548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30" y="679980"/>
            <a:ext cx="5704054" cy="194623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3" name="52 CuadroTexto"/>
          <p:cNvSpPr txBox="1"/>
          <p:nvPr/>
        </p:nvSpPr>
        <p:spPr>
          <a:xfrm>
            <a:off x="8206742" y="4012322"/>
            <a:ext cx="192105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600" b="1" dirty="0" smtClean="0">
                <a:solidFill>
                  <a:srgbClr val="FFC000"/>
                </a:solidFill>
              </a:rPr>
              <a:t>Calor industrial (energía)</a:t>
            </a:r>
          </a:p>
          <a:p>
            <a:pPr algn="ctr">
              <a:spcBef>
                <a:spcPts val="600"/>
              </a:spcBef>
            </a:pPr>
            <a:r>
              <a:rPr lang="es-ES" sz="1600" b="1" dirty="0" smtClean="0">
                <a:solidFill>
                  <a:srgbClr val="FFC000"/>
                </a:solidFill>
              </a:rPr>
              <a:t>166,261 * 0.85 * 5 = 706,609 </a:t>
            </a:r>
            <a:r>
              <a:rPr lang="es-ES" sz="1600" b="1" dirty="0" err="1" smtClean="0">
                <a:solidFill>
                  <a:srgbClr val="FFC000"/>
                </a:solidFill>
              </a:rPr>
              <a:t>MWht</a:t>
            </a:r>
            <a:endParaRPr lang="es-MX" sz="1600" b="1" dirty="0">
              <a:solidFill>
                <a:srgbClr val="FFC000"/>
              </a:solidFill>
            </a:endParaRPr>
          </a:p>
        </p:txBody>
      </p:sp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90" y="411722"/>
            <a:ext cx="5803913" cy="2214491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5" name="54 Rectángulo redondeado"/>
          <p:cNvSpPr/>
          <p:nvPr/>
        </p:nvSpPr>
        <p:spPr>
          <a:xfrm>
            <a:off x="7009643" y="1489323"/>
            <a:ext cx="359805" cy="327548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6" name="55 CuadroTexto"/>
          <p:cNvSpPr txBox="1"/>
          <p:nvPr/>
        </p:nvSpPr>
        <p:spPr>
          <a:xfrm>
            <a:off x="8206741" y="5492298"/>
            <a:ext cx="17921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600" b="1" dirty="0" smtClean="0">
                <a:solidFill>
                  <a:srgbClr val="FFC000"/>
                </a:solidFill>
              </a:rPr>
              <a:t>Potencia térmica</a:t>
            </a:r>
          </a:p>
          <a:p>
            <a:pPr algn="ctr">
              <a:spcBef>
                <a:spcPts val="600"/>
              </a:spcBef>
            </a:pPr>
            <a:r>
              <a:rPr lang="es-ES" sz="1600" b="1" dirty="0" smtClean="0">
                <a:solidFill>
                  <a:srgbClr val="FFC000"/>
                </a:solidFill>
              </a:rPr>
              <a:t>706,609 / (8672 * 0.6) = 134 </a:t>
            </a:r>
            <a:r>
              <a:rPr lang="es-ES" sz="1600" b="1" dirty="0" err="1" smtClean="0">
                <a:solidFill>
                  <a:srgbClr val="FFC000"/>
                </a:solidFill>
              </a:rPr>
              <a:t>MWt</a:t>
            </a:r>
            <a:endParaRPr lang="es-MX" sz="1600" b="1" dirty="0">
              <a:solidFill>
                <a:srgbClr val="FFC000"/>
              </a:solidFill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31532" y="5354931"/>
            <a:ext cx="302498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¿Cuáles son las cadenas de transformación (procesos unitarios, eficiencias) y usos finales para cada recurso?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479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50" grpId="0"/>
      <p:bldP spid="51" grpId="0" animBg="1"/>
      <p:bldP spid="53" grpId="0"/>
      <p:bldP spid="55" grpId="0" animBg="1"/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11161713" cy="6858000"/>
          </a:xfrm>
          <a:prstGeom prst="rect">
            <a:avLst/>
          </a:prstGeom>
          <a:solidFill>
            <a:srgbClr val="29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500820" y="556563"/>
            <a:ext cx="8610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Oferta y demanda de GLP</a:t>
            </a:r>
            <a:endParaRPr lang="es-MX" sz="3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3554" name="Picture 2" descr="Cesar Gutierrez Blog: LA DEMANDA Y LA IMPORTACIÓN DE GLP SEGUIRÁN  INCREMENTÁND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82" y="1562457"/>
            <a:ext cx="6745561" cy="505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9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/>
              <a:t>Información de oferta y demanda de gas LP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07975" y="3888737"/>
            <a:ext cx="3499944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rgbClr val="FF0000"/>
                </a:solidFill>
              </a:rPr>
              <a:t>Oferentes </a:t>
            </a:r>
            <a:r>
              <a:rPr lang="es-ES" dirty="0">
                <a:solidFill>
                  <a:srgbClr val="FF0000"/>
                </a:solidFill>
              </a:rPr>
              <a:t>actuales y puntos de </a:t>
            </a:r>
            <a:r>
              <a:rPr lang="es-ES" dirty="0" smtClean="0">
                <a:solidFill>
                  <a:srgbClr val="FF0000"/>
                </a:solidFill>
              </a:rPr>
              <a:t>distribución</a:t>
            </a:r>
          </a:p>
          <a:p>
            <a:pPr marL="285750" indent="-285750">
              <a:buFontTx/>
              <a:buChar char="-"/>
            </a:pPr>
            <a:endParaRPr lang="es-E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rgbClr val="FF0000"/>
                </a:solidFill>
              </a:rPr>
              <a:t>Áreas </a:t>
            </a:r>
            <a:r>
              <a:rPr lang="es-ES" dirty="0">
                <a:solidFill>
                  <a:srgbClr val="FF0000"/>
                </a:solidFill>
              </a:rPr>
              <a:t>de </a:t>
            </a:r>
            <a:r>
              <a:rPr lang="es-ES" dirty="0" smtClean="0">
                <a:solidFill>
                  <a:srgbClr val="FF0000"/>
                </a:solidFill>
              </a:rPr>
              <a:t>cobertura</a:t>
            </a:r>
          </a:p>
          <a:p>
            <a:pPr marL="285750" indent="-285750">
              <a:buFontTx/>
              <a:buChar char="-"/>
            </a:pPr>
            <a:endParaRPr lang="es-E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rgbClr val="FF0000"/>
                </a:solidFill>
              </a:rPr>
              <a:t>Localización </a:t>
            </a:r>
            <a:r>
              <a:rPr lang="es-ES" dirty="0">
                <a:solidFill>
                  <a:srgbClr val="FF0000"/>
                </a:solidFill>
              </a:rPr>
              <a:t>de usuarios </a:t>
            </a:r>
            <a:r>
              <a:rPr lang="es-ES" dirty="0" smtClean="0">
                <a:solidFill>
                  <a:srgbClr val="FF0000"/>
                </a:solidFill>
              </a:rPr>
              <a:t>actuales</a:t>
            </a:r>
          </a:p>
          <a:p>
            <a:pPr marL="285750" indent="-285750">
              <a:buFontTx/>
              <a:buChar char="-"/>
            </a:pPr>
            <a:endParaRPr lang="es-E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rgbClr val="FF0000"/>
                </a:solidFill>
              </a:rPr>
              <a:t>Volúmenes de oferta y demanda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4578" name="Picture 2" descr="Transportation Routes - Oil Transpor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4" y="2704836"/>
            <a:ext cx="6976764" cy="41531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Road Fuel Tanker Monitor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83"/>
          <a:stretch/>
        </p:blipFill>
        <p:spPr bwMode="auto">
          <a:xfrm>
            <a:off x="155576" y="767071"/>
            <a:ext cx="6071803" cy="22302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55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6" name="15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8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lh5.googleusercontent.com/qEkoGLI2inj8eCFLaYd_TGpfH2EYX-axdTxnlL0TKqbLB48n0_QIMIWt5DKCHDkem7BDjbG4kHoTvYuy0s9plVYasO0up3WMY9AuEk2i89Wt4U3ayEJSN-z9ODqft3JfmUHFBN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47"/>
          <a:stretch/>
        </p:blipFill>
        <p:spPr bwMode="auto">
          <a:xfrm>
            <a:off x="47298" y="693820"/>
            <a:ext cx="7815568" cy="523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30 Imagen" descr="https://lh6.googleusercontent.com/7O9C-tEjj_XSKUgt_cne1_D4cyrJUC-5Hcxu4L4Zp_JyDoxppa1msaP0qCvccARoVGy_Sfx16_R1M8DVZckYG_0uwyef85LefdgNiLEPZf1TQp6smxN6Qy9UnP1MydR_6GJps2E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7" t="9282" b="5781"/>
          <a:stretch/>
        </p:blipFill>
        <p:spPr bwMode="auto">
          <a:xfrm>
            <a:off x="5143399" y="804182"/>
            <a:ext cx="2853559" cy="52370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7" name="Picture 13" descr="https://lh5.googleusercontent.com/F5JDYu7p40dV1nLfgnC3ugbj2H7JNoAkbem3QnyNi5Oh49GGhZhGhs_JDWZr393vVEVtL_palKtk7HJY_OwkuTaOyrZNZL6s9BmHo4rZy6UtNm8UfjVlDQMhzU8vQxaOjYIGgx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43" y="1302927"/>
            <a:ext cx="2867608" cy="5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https://lh5.googleusercontent.com/qEkoGLI2inj8eCFLaYd_TGpfH2EYX-axdTxnlL0TKqbLB48n0_QIMIWt5DKCHDkem7BDjbG4kHoTvYuy0s9plVYasO0up3WMY9AuEk2i89Wt4U3ayEJSN-z9ODqft3JfmUHFBN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0"/>
          <a:stretch/>
        </p:blipFill>
        <p:spPr bwMode="auto">
          <a:xfrm>
            <a:off x="7989157" y="1785275"/>
            <a:ext cx="2825988" cy="506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s://lh4.googleusercontent.com/gojlRlkXhWQ8H_r3jihfZSUmwTUR_T56hAyOymxXJHA57rc5KSY9VN0DiKP5LkfMKxYJyFBCSRM4BFqRV16-eQdIqESdl9suWU26FLYfOHes_9rDdbI3vpQyHDuTfqlzCTlXfk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157" y="168276"/>
            <a:ext cx="576095" cy="8125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s://lh5.googleusercontent.com/Pe6gc94ozWG_lMbyeZ8vbwFPwG-YgwhbDYdKX6xWuERma6sXRir0olqlapFWaUuqJO5sLRP0Fq6PCjVZlL5mSEMFsBcp4iw23GYmiotGu3bpZXuYfQf4m7yqiyVJT4Kq-nV99w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28" y="571101"/>
            <a:ext cx="809424" cy="86683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s://lh5.googleusercontent.com/0Y8L48cMu9LFwHyBrSrpjgDc54ur4V6oa4sd0d6J-2TH-pzHIlLJMPOb2QUhlw5MKCwvnQXkJqugxz5Hh1iulr-UqjHnVzA5zOgJTTUUV43qT_WJjO8daOoBruT_ldn54xZJxw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144" y="1029346"/>
            <a:ext cx="728666" cy="84837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37 CuadroTexto"/>
          <p:cNvSpPr txBox="1"/>
          <p:nvPr/>
        </p:nvSpPr>
        <p:spPr>
          <a:xfrm>
            <a:off x="1143549" y="5494539"/>
            <a:ext cx="2078753" cy="1323439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</a:rPr>
              <a:t>Potencial teórico (productividad)</a:t>
            </a:r>
          </a:p>
          <a:p>
            <a:endParaRPr lang="es-MX" sz="1600" dirty="0" smtClean="0">
              <a:solidFill>
                <a:srgbClr val="FF0000"/>
              </a:solidFill>
            </a:endParaRPr>
          </a:p>
          <a:p>
            <a:r>
              <a:rPr lang="es-MX" sz="1600" dirty="0" smtClean="0">
                <a:solidFill>
                  <a:srgbClr val="FF0000"/>
                </a:solidFill>
              </a:rPr>
              <a:t>Potencial técnico (existente)</a:t>
            </a:r>
            <a:endParaRPr lang="es-MX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11161713" cy="6858000"/>
          </a:xfrm>
          <a:prstGeom prst="rect">
            <a:avLst/>
          </a:prstGeom>
          <a:solidFill>
            <a:srgbClr val="29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500820" y="556563"/>
            <a:ext cx="8610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Optimización de costos</a:t>
            </a:r>
            <a:endParaRPr lang="es-MX" sz="3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5602" name="Picture 2" descr="Cost optimization of biofuel production – The impact of scale, integration,  transport and supply chain configurations -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57" y="2045519"/>
            <a:ext cx="10752997" cy="460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1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69778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/>
              <a:t>Módulo de costos para mediana/alta potencia</a:t>
            </a:r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703109"/>
            <a:ext cx="6914773" cy="402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13" y="47296"/>
            <a:ext cx="3996638" cy="67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14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9722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/>
              <a:t>Módulo de </a:t>
            </a:r>
            <a:r>
              <a:rPr lang="es-ES" sz="2600" b="1" dirty="0" smtClean="0"/>
              <a:t>optimización de costos</a:t>
            </a:r>
            <a:endParaRPr lang="es-ES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38.png"/>
          <p:cNvPicPr/>
          <p:nvPr/>
        </p:nvPicPr>
        <p:blipFill>
          <a:blip r:embed="rId5"/>
          <a:srcRect b="9147"/>
          <a:stretch>
            <a:fillRect/>
          </a:stretch>
        </p:blipFill>
        <p:spPr>
          <a:xfrm>
            <a:off x="155574" y="882869"/>
            <a:ext cx="6182164" cy="4162097"/>
          </a:xfrm>
          <a:prstGeom prst="rect">
            <a:avLst/>
          </a:prstGeom>
          <a:ln w="9525">
            <a:solidFill>
              <a:srgbClr val="000000"/>
            </a:solidFill>
            <a:prstDash val="solid"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1161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545184"/>
              </p:ext>
            </p:extLst>
          </p:nvPr>
        </p:nvGraphicFramePr>
        <p:xfrm>
          <a:off x="1186901" y="5221671"/>
          <a:ext cx="7831002" cy="1636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r:id="rId6" imgW="5105400" imgH="1066800" progId="Equation.DSMT4">
                  <p:embed/>
                </p:oleObj>
              </mc:Choice>
              <mc:Fallback>
                <p:oleObj r:id="rId6" imgW="5105400" imgH="1066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6901" y="5221671"/>
                        <a:ext cx="7831002" cy="16363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33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5948403" y="3728543"/>
            <a:ext cx="5200491" cy="3017952"/>
          </a:xfrm>
          <a:prstGeom prst="rect">
            <a:avLst/>
          </a:prstGeom>
          <a:solidFill>
            <a:srgbClr val="92D050"/>
          </a:solidFill>
          <a:ln/>
        </p:spPr>
      </p:pic>
      <p:sp>
        <p:nvSpPr>
          <p:cNvPr id="16" name="15 Rectángulo"/>
          <p:cNvSpPr/>
          <p:nvPr/>
        </p:nvSpPr>
        <p:spPr>
          <a:xfrm>
            <a:off x="6490396" y="1229668"/>
            <a:ext cx="3499944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rgbClr val="FF0000"/>
                </a:solidFill>
              </a:rPr>
              <a:t>Capas de residuos agrícolas y forestales por unidad administrativa.</a:t>
            </a:r>
          </a:p>
          <a:p>
            <a:pPr marL="285750" indent="-285750">
              <a:buFontTx/>
              <a:buChar char="-"/>
            </a:pPr>
            <a:endParaRPr lang="es-E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rgbClr val="FF0000"/>
                </a:solidFill>
              </a:rPr>
              <a:t>Red de carreteras.</a:t>
            </a:r>
          </a:p>
          <a:p>
            <a:pPr marL="285750" indent="-285750">
              <a:buFontTx/>
              <a:buChar char="-"/>
            </a:pPr>
            <a:endParaRPr lang="es-E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rgbClr val="FF0000"/>
                </a:solidFill>
              </a:rPr>
              <a:t>Tipos de transporte.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4" name="13 Rectángulo"/>
          <p:cNvSpPr/>
          <p:nvPr/>
        </p:nvSpPr>
        <p:spPr>
          <a:xfrm>
            <a:off x="0" y="43569"/>
            <a:ext cx="11161713" cy="20606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BA41AC9D-4FE4-491A-AF50-3B8E93A2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820"/>
            <a:ext cx="11161713" cy="2060619"/>
          </a:xfrm>
          <a:noFill/>
        </p:spPr>
        <p:txBody>
          <a:bodyPr anchor="ctr" anchorCtr="0">
            <a:normAutofit/>
          </a:bodyPr>
          <a:lstStyle/>
          <a:p>
            <a:r>
              <a:rPr lang="es-ES" sz="4400" dirty="0" smtClean="0"/>
              <a:t>Gracias</a:t>
            </a:r>
            <a:br>
              <a:rPr lang="es-ES" sz="4400" dirty="0" smtClean="0"/>
            </a:br>
            <a:r>
              <a:rPr lang="es-ES" sz="2000" dirty="0" smtClean="0">
                <a:hlinkClick r:id="rId2"/>
              </a:rPr>
              <a:t/>
            </a:r>
            <a:br>
              <a:rPr lang="es-ES" sz="2000" dirty="0" smtClean="0">
                <a:hlinkClick r:id="rId2"/>
              </a:rPr>
            </a:br>
            <a:r>
              <a:rPr lang="es-ES" sz="2000" dirty="0">
                <a:solidFill>
                  <a:srgbClr val="0070C0"/>
                </a:solidFill>
                <a:hlinkClick r:id="rId2"/>
              </a:rPr>
              <a:t>r</a:t>
            </a:r>
            <a:r>
              <a:rPr lang="es-ES" sz="2000" dirty="0" smtClean="0">
                <a:solidFill>
                  <a:srgbClr val="0070C0"/>
                </a:solidFill>
                <a:hlinkClick r:id="rId2"/>
              </a:rPr>
              <a:t>jtauro@gmail.com</a:t>
            </a:r>
            <a:r>
              <a:rPr lang="es-ES" sz="2000" dirty="0" smtClean="0">
                <a:solidFill>
                  <a:srgbClr val="0070C0"/>
                </a:solidFill>
              </a:rPr>
              <a:t> </a:t>
            </a:r>
            <a:endParaRPr lang="es-MX" sz="2000" dirty="0">
              <a:solidFill>
                <a:srgbClr val="0070C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8" y="2104188"/>
            <a:ext cx="6374921" cy="475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44" y="2105957"/>
            <a:ext cx="6581087" cy="475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0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946663" y="38249"/>
            <a:ext cx="4480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Funcionamiento</a:t>
            </a:r>
            <a:endParaRPr lang="es-MX" sz="28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6" name="15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8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643146" y="631218"/>
            <a:ext cx="218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Sector Forestal</a:t>
            </a:r>
            <a:endParaRPr lang="es-MX" sz="20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714679" y="631218"/>
            <a:ext cx="218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Sector Agrícola</a:t>
            </a:r>
            <a:endParaRPr lang="es-MX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289420"/>
            <a:ext cx="4881884" cy="33645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r="4718"/>
          <a:stretch/>
        </p:blipFill>
        <p:spPr bwMode="auto">
          <a:xfrm>
            <a:off x="304006" y="1173768"/>
            <a:ext cx="4867707" cy="1077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2 Abrir llave"/>
          <p:cNvSpPr/>
          <p:nvPr/>
        </p:nvSpPr>
        <p:spPr>
          <a:xfrm rot="16200000">
            <a:off x="3973434" y="1361436"/>
            <a:ext cx="387976" cy="2044878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3144983" y="2577863"/>
            <a:ext cx="2147453" cy="646331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IMA ajustado por región a condiciones biofísicas de crecimiento</a:t>
            </a:r>
            <a:endParaRPr lang="es-MX" sz="12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r="23222"/>
          <a:stretch/>
        </p:blipFill>
        <p:spPr bwMode="auto">
          <a:xfrm>
            <a:off x="5458691" y="3289420"/>
            <a:ext cx="4502728" cy="33645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405" y="1098621"/>
            <a:ext cx="3543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4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946663" y="38249"/>
            <a:ext cx="4851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Resumen de Necesidades </a:t>
            </a:r>
            <a:r>
              <a:rPr lang="es-ES" sz="2800" b="1" dirty="0"/>
              <a:t>- </a:t>
            </a:r>
            <a:endParaRPr lang="es-MX" sz="28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304006" y="580794"/>
            <a:ext cx="9711261" cy="61863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dirty="0" smtClean="0"/>
              <a:t>OFERTA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 smtClean="0"/>
              <a:t>Información </a:t>
            </a:r>
            <a:r>
              <a:rPr lang="es-ES" sz="2000" dirty="0"/>
              <a:t>geoespacial de producción </a:t>
            </a:r>
            <a:r>
              <a:rPr lang="es-ES" sz="2000" dirty="0" smtClean="0"/>
              <a:t>anual de cada cultivos </a:t>
            </a:r>
            <a:r>
              <a:rPr lang="es-ES" sz="2000" dirty="0"/>
              <a:t>por división política </a:t>
            </a:r>
            <a:r>
              <a:rPr lang="es-ES" sz="2000" dirty="0" smtClean="0"/>
              <a:t>desagregada. Coeficiente de residuo y poder calorífico de cada cultivo.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 smtClean="0"/>
              <a:t>Ubicación de centros de transformación, producción anual, densidad específica de cada especie, </a:t>
            </a:r>
            <a:r>
              <a:rPr lang="es-ES" sz="2000" dirty="0"/>
              <a:t>c</a:t>
            </a:r>
            <a:r>
              <a:rPr lang="es-ES" sz="2000" dirty="0" smtClean="0"/>
              <a:t>oeficiente de aserrío, poder calorífico. </a:t>
            </a:r>
            <a:r>
              <a:rPr lang="es-MX" sz="2000" dirty="0"/>
              <a:t>Información desagregada por mínima escala geoespacial / </a:t>
            </a:r>
            <a:r>
              <a:rPr lang="es-MX" sz="2000" dirty="0" smtClean="0"/>
              <a:t>política de planes de aprovechamiento, especies y volúmenes aprovechados. Productividad de diferentes categorías forestales y coeficientes de uso.</a:t>
            </a:r>
            <a:endParaRPr lang="es-ES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s-ES" sz="8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dirty="0" smtClean="0"/>
              <a:t>TRANSFORMACIÓN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MX" sz="2000" dirty="0"/>
              <a:t>C</a:t>
            </a:r>
            <a:r>
              <a:rPr lang="es-MX" sz="2000" dirty="0" smtClean="0"/>
              <a:t>adenas </a:t>
            </a:r>
            <a:r>
              <a:rPr lang="es-MX" sz="2000" dirty="0"/>
              <a:t>de transformación (procesos unitarios, eficiencias) y usos finales para cada </a:t>
            </a:r>
            <a:r>
              <a:rPr lang="es-MX" sz="2000" dirty="0" smtClean="0"/>
              <a:t>recurso.</a:t>
            </a:r>
            <a:endParaRPr lang="es-MX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s-ES" sz="8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dirty="0" smtClean="0"/>
              <a:t>DEMANDA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MX" sz="2000" dirty="0"/>
              <a:t>Ubicación de usuario, tipo de combustible, potencia instalada, generación anual</a:t>
            </a:r>
            <a:r>
              <a:rPr lang="es-MX" sz="2000" dirty="0" smtClean="0"/>
              <a:t>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93391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4.googleusercontent.com/b4yoVH4_7k3n_Lo8OP_qOGJujPzWjfy3ZDC5eikpvFraXv_yRGDIuDnHmh7ApQja0KzizgDxgcLQLconSIhT6KWgRoR9lErYKk63jYH82cbrgya8mTzKkr8Tci14cDnDyMLlYrQ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15538" r="41593" b="19066"/>
          <a:stretch/>
        </p:blipFill>
        <p:spPr bwMode="auto">
          <a:xfrm>
            <a:off x="757238" y="737486"/>
            <a:ext cx="8354847" cy="602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5.googleusercontent.com/tEgMT1Dct60DMFyp8MBz1xeFZ8KA1LruZ2YlvjXDVRQhDySWq9PpTNzOlNRAPwhABUTRhcAEM0YPOsW1uaGY3PMiKlZvvMLEp4prTweZ4oCfyZuNJ_VwzymsOLsDqfLEUm-0Y3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737" y="181433"/>
            <a:ext cx="976696" cy="89332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8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lh4.googleusercontent.com/d_ukhFVHtB2pnwMpda5AoIYzGYOAKrDZvDHcEYQXVHohxjkh27x4GWVpFPuaVfkxE40WUVkivJfukz125UbsxECWtQRV_y0yuXDa8COLa1RQZ1lINT29anTR_p58BU7rysFid8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5"/>
          <a:stretch/>
        </p:blipFill>
        <p:spPr bwMode="auto">
          <a:xfrm>
            <a:off x="234405" y="1107285"/>
            <a:ext cx="6497473" cy="57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lh4.googleusercontent.com/d_ukhFVHtB2pnwMpda5AoIYzGYOAKrDZvDHcEYQXVHohxjkh27x4GWVpFPuaVfkxE40WUVkivJfukz125UbsxECWtQRV_y0yuXDa8COLa1RQZ1lINT29anTR_p58BU7rysFid8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7"/>
          <a:stretch/>
        </p:blipFill>
        <p:spPr bwMode="auto">
          <a:xfrm>
            <a:off x="6747577" y="1107285"/>
            <a:ext cx="3185729" cy="57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4.googleusercontent.com/G8VDlVdmCjC2j3GG1Pp_PTuNDmzlcauNXkqWjFXvB61jzJ4wV2r3IYMsvlbl3Uuuqv_-tU1yIiEXS3INScL9X3YTuYhx6TpYJVm8NMRROX5VbFFy8NLLta-rFKoP1Oka7WOFik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834" y="-1"/>
            <a:ext cx="707977" cy="102656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2 Conector recto"/>
          <p:cNvCxnSpPr/>
          <p:nvPr/>
        </p:nvCxnSpPr>
        <p:spPr>
          <a:xfrm flipV="1">
            <a:off x="5549462" y="2349062"/>
            <a:ext cx="1592317" cy="1211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5549462" y="3739390"/>
            <a:ext cx="1592317" cy="438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7406894" y="5266502"/>
            <a:ext cx="2173856" cy="1077218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</a:rPr>
              <a:t>Ejemplo de usuarios actuales y/o potenciales de biomasa</a:t>
            </a:r>
            <a:endParaRPr lang="es-MX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lh3.googleusercontent.com/_AN22AH6Haz21KdXK_mCJMShRpEItRvk-RnN7oLKHi6MBmVlQrHebeS6PJM2x5xamHja3Rwm1sigbV76LcwN3QtMDNyadeX7JzSnEv8Fkf6WQwtwd0nwicrdsHMhGvef8dTpXj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2"/>
          <a:stretch/>
        </p:blipFill>
        <p:spPr bwMode="auto">
          <a:xfrm>
            <a:off x="757238" y="598855"/>
            <a:ext cx="9176024" cy="61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6.googleusercontent.com/-RRwjZa8QjMhdkD6o388-4mHKbWvzBF7my7xfmXq8NvEi_glAk4JmWASlTWdq_3iBMGn87o488gd7-arErwBpSpFNiKHiZofyUUa5j2CbGUo2u6jP2sYUhbX0tJ2u4melq2WvwQ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985" y="34213"/>
            <a:ext cx="951412" cy="109537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Rectángulo"/>
          <p:cNvSpPr/>
          <p:nvPr/>
        </p:nvSpPr>
        <p:spPr>
          <a:xfrm>
            <a:off x="0" y="0"/>
            <a:ext cx="11161713" cy="6858000"/>
          </a:xfrm>
          <a:prstGeom prst="rect">
            <a:avLst/>
          </a:prstGeom>
          <a:solidFill>
            <a:srgbClr val="29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153979" y="556564"/>
            <a:ext cx="8610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Mejores prácticas para capas e información </a:t>
            </a:r>
            <a:r>
              <a:rPr lang="es-ES" sz="3600" b="1" dirty="0" err="1" smtClean="0"/>
              <a:t>georreferenciada</a:t>
            </a:r>
            <a:r>
              <a:rPr lang="es-ES" sz="3600" b="1" dirty="0" smtClean="0"/>
              <a:t> (requisitos)</a:t>
            </a:r>
            <a:endParaRPr lang="es-MX" sz="3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4" name="Imagen 52">
            <a:extLst>
              <a:ext uri="{FF2B5EF4-FFF2-40B4-BE49-F238E27FC236}">
                <a16:creationId xmlns:a16="http://schemas.microsoft.com/office/drawing/2014/main" xmlns="" id="{D8798028-4A31-4F0F-A704-23BFF1D64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49" y="2452819"/>
            <a:ext cx="2810500" cy="1871634"/>
          </a:xfrm>
          <a:prstGeom prst="rect">
            <a:avLst/>
          </a:prstGeom>
        </p:spPr>
      </p:pic>
      <p:pic>
        <p:nvPicPr>
          <p:cNvPr id="15" name="Imagen 53">
            <a:extLst>
              <a:ext uri="{FF2B5EF4-FFF2-40B4-BE49-F238E27FC236}">
                <a16:creationId xmlns:a16="http://schemas.microsoft.com/office/drawing/2014/main" xmlns="" id="{EECF8E32-E488-4437-99F3-1A985EC36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823" y="2458915"/>
            <a:ext cx="2804403" cy="1865538"/>
          </a:xfrm>
          <a:prstGeom prst="rect">
            <a:avLst/>
          </a:prstGeom>
        </p:spPr>
      </p:pic>
      <p:pic>
        <p:nvPicPr>
          <p:cNvPr id="24" name="image5.png">
            <a:extLst>
              <a:ext uri="{FF2B5EF4-FFF2-40B4-BE49-F238E27FC236}">
                <a16:creationId xmlns:a16="http://schemas.microsoft.com/office/drawing/2014/main" xmlns="" id="{43454739-F97F-4B6C-B7A4-555B9ACC5514}"/>
              </a:ext>
            </a:extLst>
          </p:cNvPr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304972" y="2458915"/>
            <a:ext cx="2806065" cy="187007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5" name="image11.png">
            <a:extLst>
              <a:ext uri="{FF2B5EF4-FFF2-40B4-BE49-F238E27FC236}">
                <a16:creationId xmlns:a16="http://schemas.microsoft.com/office/drawing/2014/main" xmlns="" id="{73218BB9-8402-41F5-A14C-F144790CFA99}"/>
              </a:ext>
            </a:extLst>
          </p:cNvPr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519402" y="4639447"/>
            <a:ext cx="2806065" cy="187007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6" name="Imagen 56">
            <a:extLst>
              <a:ext uri="{FF2B5EF4-FFF2-40B4-BE49-F238E27FC236}">
                <a16:creationId xmlns:a16="http://schemas.microsoft.com/office/drawing/2014/main" xmlns="" id="{24BF67E5-6B3B-4E90-AB1C-4A35FDB41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9140" y="4643984"/>
            <a:ext cx="2804403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8" y="950220"/>
            <a:ext cx="32194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Características de la información geográfica y/o capas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39811" y="1372538"/>
            <a:ext cx="3266748" cy="33057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16" y="1372538"/>
            <a:ext cx="58388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1639615" y="5146403"/>
            <a:ext cx="2285999" cy="1569660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rgbClr val="FF0000"/>
                </a:solidFill>
              </a:rPr>
              <a:t>Mínima división administrativa para evaluación de potencial por región, provincia, municipio, etc.</a:t>
            </a:r>
            <a:endParaRPr lang="es-MX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5576" y="38249"/>
            <a:ext cx="9823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/>
              <a:t>Características de la información geográfica y/o capas</a:t>
            </a:r>
            <a:endParaRPr lang="es-MX" sz="2600" b="1" dirty="0"/>
          </a:p>
        </p:txBody>
      </p:sp>
      <p:sp>
        <p:nvSpPr>
          <p:cNvPr id="7" name="AutoShape 4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5" name="AutoShape 6" descr="UNIVERSIDAD NACIONAL AUTÓNOMA DE MÉXICO CENTRO DE INVESTIGACIONES EN  GEOGRAFÍA AMBIENTAL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6" name="AutoShape 9" descr="Clúster de Biocombustibles Sólidos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109915" y="-1"/>
            <a:ext cx="105179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80" y="5883534"/>
            <a:ext cx="747675" cy="962976"/>
          </a:xfrm>
          <a:prstGeom prst="rect">
            <a:avLst/>
          </a:prstGeom>
        </p:spPr>
      </p:pic>
      <p:pic>
        <p:nvPicPr>
          <p:cNvPr id="16" name="Picture 2" descr="LANASE (@LANASE_UNAM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62" y="4775986"/>
            <a:ext cx="905634" cy="9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72" y="2577863"/>
            <a:ext cx="1050241" cy="7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87" y="3560446"/>
            <a:ext cx="964453" cy="9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ecas Conacyt | Facultad de Ciencias Químic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4266"/>
          <a:stretch/>
        </p:blipFill>
        <p:spPr bwMode="auto">
          <a:xfrm>
            <a:off x="10127799" y="8200"/>
            <a:ext cx="1028361" cy="1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ondo-de-sustentabilidad-energetica - Biorefine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0"/>
          <a:stretch/>
        </p:blipFill>
        <p:spPr bwMode="auto">
          <a:xfrm>
            <a:off x="10108038" y="1216332"/>
            <a:ext cx="1040856" cy="9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8" y="950220"/>
            <a:ext cx="32194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39811" y="1687858"/>
            <a:ext cx="3266748" cy="33057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697" y="2158355"/>
            <a:ext cx="9171422" cy="46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8464256" y="5515356"/>
            <a:ext cx="2137957" cy="1077218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Red de carreteras</a:t>
            </a:r>
          </a:p>
          <a:p>
            <a:r>
              <a:rPr lang="es-ES" sz="1600" dirty="0" smtClean="0">
                <a:solidFill>
                  <a:srgbClr val="FFC000"/>
                </a:solidFill>
              </a:rPr>
              <a:t>Líneas transmisión</a:t>
            </a:r>
          </a:p>
          <a:p>
            <a:r>
              <a:rPr lang="es-ES" sz="1600" dirty="0" smtClean="0">
                <a:solidFill>
                  <a:srgbClr val="FF0000"/>
                </a:solidFill>
              </a:rPr>
              <a:t>Subestaciones</a:t>
            </a:r>
            <a:endParaRPr lang="es-MX" sz="1600" dirty="0" smtClean="0">
              <a:solidFill>
                <a:srgbClr val="FF0000"/>
              </a:solidFill>
            </a:endParaRPr>
          </a:p>
          <a:p>
            <a:endParaRPr lang="es-MX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2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_Bioenergy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_Bioenergy" id="{30813F2A-DB9D-4A43-B213-CD851CAE18FA}" vid="{42E1AF49-67B4-4092-87A8-B37D0B7AC4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Theme_Bioenergy</Template>
  <TotalTime>8327</TotalTime>
  <Words>764</Words>
  <Application>Microsoft Office PowerPoint</Application>
  <PresentationFormat>Personalizado</PresentationFormat>
  <Paragraphs>138</Paragraphs>
  <Slides>35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7" baseType="lpstr">
      <vt:lpstr>Theme_Bioenergy</vt:lpstr>
      <vt:lpstr>Equation.DSMT4</vt:lpstr>
      <vt:lpstr>Plataforma web para la evaluación espacial del potencial energético de la biomasa 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 rjtauro@gmail.com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GHILARDI</dc:creator>
  <cp:lastModifiedBy>X</cp:lastModifiedBy>
  <cp:revision>298</cp:revision>
  <dcterms:created xsi:type="dcterms:W3CDTF">2018-03-06T17:27:22Z</dcterms:created>
  <dcterms:modified xsi:type="dcterms:W3CDTF">2021-05-12T00:40:16Z</dcterms:modified>
</cp:coreProperties>
</file>