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5" r:id="rId1"/>
    <p:sldMasterId id="2147483683" r:id="rId2"/>
  </p:sldMasterIdLst>
  <p:notesMasterIdLst>
    <p:notesMasterId r:id="rId17"/>
  </p:notesMasterIdLst>
  <p:sldIdLst>
    <p:sldId id="261" r:id="rId3"/>
    <p:sldId id="360" r:id="rId4"/>
    <p:sldId id="361" r:id="rId5"/>
    <p:sldId id="364" r:id="rId6"/>
    <p:sldId id="363" r:id="rId7"/>
    <p:sldId id="365" r:id="rId8"/>
    <p:sldId id="368" r:id="rId9"/>
    <p:sldId id="370" r:id="rId10"/>
    <p:sldId id="369" r:id="rId11"/>
    <p:sldId id="367" r:id="rId12"/>
    <p:sldId id="366" r:id="rId13"/>
    <p:sldId id="372" r:id="rId14"/>
    <p:sldId id="371" r:id="rId15"/>
    <p:sldId id="347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59" autoAdjust="0"/>
    <p:restoredTop sz="86199" autoAdjust="0"/>
  </p:normalViewPr>
  <p:slideViewPr>
    <p:cSldViewPr snapToGrid="0">
      <p:cViewPr>
        <p:scale>
          <a:sx n="90" d="100"/>
          <a:sy n="90" d="100"/>
        </p:scale>
        <p:origin x="468" y="2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473796-80B3-40F5-95B4-0B9E4BBC0546}" type="datetimeFigureOut">
              <a:rPr lang="es-MX" smtClean="0"/>
              <a:t>27/05/2021</a:t>
            </a:fld>
            <a:endParaRPr lang="es-MX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6516F6-ECFE-44C1-AD8B-0DDAD2666F4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11347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516F6-ECFE-44C1-AD8B-0DDAD2666F40}" type="slidenum">
              <a:rPr lang="es-MX" smtClean="0"/>
              <a:t>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386112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Cambiare por valores de teca</a:t>
            </a:r>
          </a:p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516F6-ECFE-44C1-AD8B-0DDAD2666F40}" type="slidenum">
              <a:rPr lang="es-MX" smtClean="0"/>
              <a:t>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607359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El Instituto Nacional de Conservación Forestal, Áreas Protegidas y Vida Silvestre (</a:t>
            </a:r>
            <a:r>
              <a:rPr lang="es-MX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ICF</a:t>
            </a:r>
            <a:r>
              <a:rPr lang="es-MX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) en conjunto con el Programa de Apoyo a la Seguridad Alimentaria en Honduras (PASAH), entregó equipo de apoyo especialmente a 102 mujeres miembros de las cajas rurales ubicadas en el corredor seco y cuatro centros educativo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516F6-ECFE-44C1-AD8B-0DDAD2666F40}" type="slidenum">
              <a:rPr lang="es-MX" smtClean="0"/>
              <a:t>11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856677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516F6-ECFE-44C1-AD8B-0DDAD2666F40}" type="slidenum">
              <a:rPr lang="es-MX" smtClean="0"/>
              <a:t>12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245535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993F5-0F13-438D-9663-49F74168BB7C}" type="datetime1">
              <a:rPr lang="en-US" smtClean="0"/>
              <a:t>5/27/2021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Seminario-Taller sobre el “Sistema Geoespacial para la Evaluación del Potencial Energético de los Recursos Biomásicos en Costa Rica"</a:t>
            </a:r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17057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D60E3-36F2-4A14-9F79-4F3CFFFC355E}" type="datetime1">
              <a:rPr lang="en-US" smtClean="0"/>
              <a:t>5/27/2021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Seminario-Taller sobre el “Sistema Geoespacial para la Evaluación del Potencial Energético de los Recursos Biomásicos en Costa Rica"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0052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B9768-3F92-4DFE-AD5C-CDE2C3523B43}" type="datetime1">
              <a:rPr lang="en-US" smtClean="0"/>
              <a:t>5/27/2021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Seminario-Taller sobre el “Sistema Geoespacial para la Evaluación del Potencial Energético de los Recursos Biomásicos en Costa Rica"</a:t>
            </a:r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866831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224A4-8634-4A6E-9923-822FEEB4A3B4}" type="datetime1">
              <a:rPr lang="en-US" smtClean="0"/>
              <a:t>5/27/2021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Seminario-Taller sobre el “Sistema Geoespacial para la Evaluación del Potencial Energético de los Recursos Biomásicos en Costa Rica"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0994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CC627-0312-4AC8-8562-788757AD7AA3}" type="datetime1">
              <a:rPr lang="en-US" smtClean="0"/>
              <a:t>5/27/2021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Seminario-Taller sobre el “Sistema Geoespacial para la Evaluación del Potencial Energético de los Recursos Biomásicos en Costa Rica"</a:t>
            </a:r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96718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250EA-89BA-4BE4-A698-E9D8775BAFC3}" type="datetime1">
              <a:rPr lang="en-US" smtClean="0"/>
              <a:t>5/27/2021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Seminario-Taller sobre el “Sistema Geoespacial para la Evaluación del Potencial Energético de los Recursos Biomásicos en Costa Rica"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0207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D3206-B90A-4C2E-831B-D60D8513DF71}" type="datetime1">
              <a:rPr lang="en-US" smtClean="0"/>
              <a:t>5/27/2021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Seminario-Taller sobre el “Sistema Geoespacial para la Evaluación del Potencial Energético de los Recursos Biomásicos en Costa Rica"</a:t>
            </a:r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72385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17BFC-A7E7-4875-A08F-D39FD3083B42}" type="datetime1">
              <a:rPr lang="en-US" smtClean="0"/>
              <a:t>5/27/2021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Seminario-Taller sobre el “Sistema Geoespacial para la Evaluación del Potencial Energético de los Recursos Biomásicos en Costa Rica"</a:t>
            </a:r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8242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C179B-A958-8D48-AABF-99373509FE54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09600" y="1759283"/>
            <a:ext cx="10972800" cy="4445281"/>
          </a:xfrm>
        </p:spPr>
        <p:txBody>
          <a:bodyPr/>
          <a:lstStyle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165600" y="649030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rgbClr val="005374"/>
                </a:solidFill>
                <a:latin typeface="+mn-lt"/>
              </a:defRPr>
            </a:lvl1pPr>
          </a:lstStyle>
          <a:p>
            <a:r>
              <a:rPr lang="es-MX"/>
              <a:t>Seminario-Taller sobre el “Sistema Geoespacial para la Evaluación del Potencial Energético de los Recursos Biomásicos en Costa Rica"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6603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4B1AC-34B8-4A72-BC9D-A10E29C8EA77}" type="datetime1">
              <a:rPr lang="en-US" smtClean="0"/>
              <a:t>5/27/2021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Seminario-Taller sobre el “Sistema Geoespacial para la Evaluación del Potencial Energético de los Recursos Biomásicos en Costa Rica"</a:t>
            </a:r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39138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7802A-7A5B-4873-B8A3-930811D3FEEB}" type="datetime1">
              <a:rPr lang="en-US" smtClean="0"/>
              <a:t>5/27/2021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Seminario-Taller sobre el “Sistema Geoespacial para la Evaluación del Potencial Energético de los Recursos Biomásicos en Costa Rica"</a:t>
            </a:r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2345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07907-E2A5-400A-8623-C4870B93F602}" type="datetime1">
              <a:rPr lang="en-US" smtClean="0"/>
              <a:t>5/27/2021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Seminario-Taller sobre el “Sistema Geoespacial para la Evaluación del Potencial Energético de los Recursos Biomásicos en Costa Rica"</a:t>
            </a:r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11660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F2823-D82C-4F27-AEBE-E405E6B84A2F}" type="datetime1">
              <a:rPr lang="en-US" smtClean="0"/>
              <a:t>5/27/2021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Seminario-Taller sobre el “Sistema Geoespacial para la Evaluación del Potencial Energético de los Recursos Biomásicos en Costa Rica"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39410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986D8-FAE9-4015-AEC8-C33A7356EC2F}" type="datetime1">
              <a:rPr lang="en-US" smtClean="0"/>
              <a:t>5/27/2021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Seminario-Taller sobre el “Sistema Geoespacial para la Evaluación del Potencial Energético de los Recursos Biomásicos en Costa Rica"</a:t>
            </a:r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4372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49271-5270-4C1F-9577-58D9FE9A378D}" type="datetime1">
              <a:rPr lang="en-US" smtClean="0"/>
              <a:t>5/27/2021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Seminario-Taller sobre el “Sistema Geoespacial para la Evaluación del Potencial Energético de los Recursos Biomásicos en Costa Rica"</a:t>
            </a:r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4432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07CB6-84E8-43B7-9CD4-C8A56E35363B}" type="datetime1">
              <a:rPr lang="en-US" smtClean="0"/>
              <a:t>5/27/2021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Seminario-Taller sobre el “Sistema Geoespacial para la Evaluación del Potencial Energético de los Recursos Biomásicos en Costa Rica"</a:t>
            </a:r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0624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21DB0-88FF-483B-A71D-330887E5E484}" type="datetime1">
              <a:rPr lang="en-US" smtClean="0"/>
              <a:t>5/27/2021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Seminario-Taller sobre el “Sistema Geoespacial para la Evaluación del Potencial Energético de los Recursos Biomásicos en Costa Rica"</a:t>
            </a:r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0691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3218A-CB28-4407-B2F6-FE4F296A9B64}" type="datetime1">
              <a:rPr lang="en-US" smtClean="0"/>
              <a:t>5/27/2021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Seminario-Taller sobre el “Sistema Geoespacial para la Evaluación del Potencial Energético de los Recursos Biomásicos en Costa Rica"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13424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19582-C2DA-4A62-9B75-2CCB56567291}" type="datetime1">
              <a:rPr lang="en-US" smtClean="0"/>
              <a:t>5/27/2021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Seminario-Taller sobre el “Sistema Geoespacial para la Evaluación del Potencial Energético de los Recursos Biomásicos en Costa Rica"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2263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8C121-F1D6-404A-9BB3-6F855D2EAD08}" type="datetime1">
              <a:rPr lang="en-US" smtClean="0"/>
              <a:t>5/27/2021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Seminario-Taller sobre el “Sistema Geoespacial para la Evaluación del Potencial Energético de los Recursos Biomásicos en Costa Rica"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69612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BF7E8-73D3-4EE2-A656-973DF447BF42}" type="datetime1">
              <a:rPr lang="en-US" smtClean="0"/>
              <a:t>5/27/2021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Seminario-Taller sobre el “Sistema Geoespacial para la Evaluación del Potencial Energético de los Recursos Biomásicos en Costa Rica"</a:t>
            </a:r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216986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777D7-EF4E-43AD-A536-5DEC5C2A5EFF}" type="datetime1">
              <a:rPr lang="en-US" smtClean="0"/>
              <a:t>5/27/2021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Seminario-Taller sobre el “Sistema Geoespacial para la Evaluación del Potencial Energético de los Recursos Biomásicos en Costa Rica"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02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13C8F-9624-4D7F-8BFA-F464A8A466DF}" type="datetime1">
              <a:rPr lang="en-US" smtClean="0"/>
              <a:t>5/27/2021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Seminario-Taller sobre el “Sistema Geoespacial para la Evaluación del Potencial Energético de los Recursos Biomásicos en Costa Rica"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46124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D013A-37E9-40FD-AF88-BC8AAB921BC7}" type="datetime1">
              <a:rPr lang="en-US" smtClean="0"/>
              <a:t>5/27/2021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Seminario-Taller sobre el “Sistema Geoespacial para la Evaluación del Potencial Energético de los Recursos Biomásicos en Costa Rica"</a:t>
            </a:r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605815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A74C1-9072-4BA7-B419-8863CB822282}" type="datetime1">
              <a:rPr lang="en-US" smtClean="0"/>
              <a:t>5/27/2021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Seminario-Taller sobre el “Sistema Geoespacial para la Evaluación del Potencial Energético de los Recursos Biomásicos en Costa Rica"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3508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AE082-CF25-467D-A273-F2FA51582570}" type="datetime1">
              <a:rPr lang="en-US" smtClean="0"/>
              <a:t>5/27/2021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Seminario-Taller sobre el “Sistema Geoespacial para la Evaluación del Potencial Energético de los Recursos Biomásicos en Costa Rica"</a:t>
            </a:r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48591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745D8-F35B-495A-863E-64882579A780}" type="datetime1">
              <a:rPr lang="en-US" smtClean="0"/>
              <a:t>5/27/2021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Seminario-Taller sobre el “Sistema Geoespacial para la Evaluación del Potencial Energético de los Recursos Biomásicos en Costa Rica"</a:t>
            </a:r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9875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62757-8FC6-4B31-B227-1C4DFBA0216B}" type="datetime1">
              <a:rPr lang="en-US" smtClean="0"/>
              <a:t>5/27/2021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Seminario-Taller sobre el “Sistema Geoespacial para la Evaluación del Potencial Energético de los Recursos Biomásicos en Costa Rica"</a:t>
            </a:r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317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2CAF6-65AE-40BE-889A-887AF23B95BB}" type="datetime1">
              <a:rPr lang="en-US" smtClean="0"/>
              <a:t>5/27/2021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Seminario-Taller sobre el “Sistema Geoespacial para la Evaluación del Potencial Energético de los Recursos Biomásicos en Costa Rica"</a:t>
            </a:r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768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55BCD-33F5-4AD6-9A15-544DBFD66FC7}" type="datetime1">
              <a:rPr lang="en-US" smtClean="0"/>
              <a:t>5/27/2021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Seminario-Taller sobre el “Sistema Geoespacial para la Evaluación del Potencial Energético de los Recursos Biomásicos en Costa Rica"</a:t>
            </a:r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4917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F1577-7BD0-4DAC-AC7E-5C947BFE2042}" type="datetime1">
              <a:rPr lang="en-US" smtClean="0"/>
              <a:t>5/27/2021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Seminario-Taller sobre el “Sistema Geoespacial para la Evaluación del Potencial Energético de los Recursos Biomásicos en Costa Rica"</a:t>
            </a:r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2493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962B6-791C-46C4-B617-A671A5A3AA6E}" type="datetime1">
              <a:rPr lang="en-US" smtClean="0"/>
              <a:t>5/27/2021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Seminario-Taller sobre el “Sistema Geoespacial para la Evaluación del Potencial Energético de los Recursos Biomásicos en Costa Rica"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1707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1D374-D234-4C65-847B-F61845004C54}" type="datetime1">
              <a:rPr lang="en-US" smtClean="0"/>
              <a:t>5/27/2021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Seminario-Taller sobre el “Sistema Geoespacial para la Evaluación del Potencial Energético de los Recursos Biomásicos en Costa Rica"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0580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CF6D5D-F72F-46AE-91E8-E39D69B28C38}" type="datetime1">
              <a:rPr lang="en-US" smtClean="0"/>
              <a:t>5/27/2021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MX"/>
              <a:t>Seminario-Taller sobre el “Sistema Geoespacial para la Evaluación del Potencial Energético de los Recursos Biomásicos en Costa Rica"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236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25000"/>
          </a:schemeClr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25000"/>
          </a:schemeClr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25000"/>
          </a:schemeClr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25000"/>
          </a:schemeClr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25000"/>
          </a:schemeClr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2B82B9-6CA5-4493-864B-37ED9036C15A}" type="datetime1">
              <a:rPr lang="en-US" smtClean="0"/>
              <a:t>5/27/2021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MX"/>
              <a:t>Seminario-Taller sobre el “Sistema Geoespacial para la Evaluación del Potencial Energético de los Recursos Biomásicos en Costa Rica"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8528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25000"/>
          </a:schemeClr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25000"/>
          </a:schemeClr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25000"/>
          </a:schemeClr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25000"/>
          </a:schemeClr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25000"/>
          </a:schemeClr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mailto:jlcaballerobios@gmail.com" TargetMode="Externa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F8C31-7156-482C-8C3B-5D781C85E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4383" y="1676400"/>
            <a:ext cx="9410130" cy="2724845"/>
          </a:xfrm>
        </p:spPr>
        <p:txBody>
          <a:bodyPr>
            <a:normAutofit fontScale="90000"/>
          </a:bodyPr>
          <a:lstStyle/>
          <a:p>
            <a:r>
              <a:rPr lang="es-MX" dirty="0"/>
              <a:t>Sistema Geoespacial para la Evaluación del Potencial Energético de los Recursos </a:t>
            </a:r>
            <a:r>
              <a:rPr lang="es-MX" dirty="0" err="1"/>
              <a:t>Biomásicos</a:t>
            </a:r>
            <a:endParaRPr lang="es-MX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DF09B5-0AD5-4291-A1F3-CFD6C9E54DB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es-MX" dirty="0"/>
              <a:t>Ponente: Jose Luis Caballero Camacho</a:t>
            </a:r>
          </a:p>
          <a:p>
            <a:r>
              <a:rPr lang="es-MX" dirty="0"/>
              <a:t>jlcaballerobios@gmail.com</a:t>
            </a:r>
          </a:p>
          <a:p>
            <a:endParaRPr lang="es-MX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831700-F25D-49BD-9756-7E55E6278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A63F2-DA97-4AA2-AE82-7920B519903F}" type="datetime1">
              <a:rPr lang="en-US" smtClean="0"/>
              <a:t>5/27/2021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420F63-5E37-4A77-B473-443DDE191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E7F2CF-CA87-43C6-9626-379E1B57D75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041" y="199151"/>
            <a:ext cx="2913316" cy="8446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E4642F-6DB4-457C-8A48-0B58FD90897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3335" y="199151"/>
            <a:ext cx="2394744" cy="8446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B9061C-B585-418E-9525-E8A92C38C7E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5811" y="199151"/>
            <a:ext cx="3168250" cy="83874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C7C8B09C-FDD3-4710-80B6-66F47D9B3B0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1125" y="199151"/>
            <a:ext cx="765796" cy="93997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830BDACF-DDEB-4D41-BBDD-033FBA82003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70806" y="199151"/>
            <a:ext cx="1193394" cy="988681"/>
          </a:xfrm>
          <a:prstGeom prst="rect">
            <a:avLst/>
          </a:prstGeom>
        </p:spPr>
      </p:pic>
      <p:sp>
        <p:nvSpPr>
          <p:cNvPr id="13" name="Marcador de pie de página 4">
            <a:extLst>
              <a:ext uri="{FF2B5EF4-FFF2-40B4-BE49-F238E27FC236}">
                <a16:creationId xmlns:a16="http://schemas.microsoft.com/office/drawing/2014/main" id="{75E8B91D-A4E0-415B-999C-C634EFAD3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89212" y="6135808"/>
            <a:ext cx="7619999" cy="365125"/>
          </a:xfrm>
        </p:spPr>
        <p:txBody>
          <a:bodyPr/>
          <a:lstStyle/>
          <a:p>
            <a:pPr algn="ctr"/>
            <a:r>
              <a:rPr lang="es-MX" sz="1000" dirty="0"/>
              <a:t>Taller virtual de capacitación para el uso de la plataforma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09788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BBD4C8-DF98-4171-A437-774CA872C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Modelado de la productividad</a:t>
            </a:r>
            <a:br>
              <a:rPr lang="es-MX" dirty="0"/>
            </a:br>
            <a:r>
              <a:rPr lang="es-MX" sz="3200" dirty="0"/>
              <a:t>Evaluación multicriterio 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354A770-5FCF-4730-A2E4-3E3811CDD4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550877"/>
          </a:xfrm>
        </p:spPr>
        <p:txBody>
          <a:bodyPr/>
          <a:lstStyle/>
          <a:p>
            <a:pPr marL="0" indent="0">
              <a:buNone/>
            </a:pPr>
            <a:r>
              <a:rPr lang="es-MX" dirty="0"/>
              <a:t>Modelo en dinámica 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48FE3B2-5E47-4CFA-8572-BAC85D0B9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07907-E2A5-400A-8623-C4870B93F602}" type="datetime1">
              <a:rPr lang="en-US" smtClean="0"/>
              <a:t>5/27/2021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50E4D39-F878-434A-8157-68D04E6B6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dirty="0"/>
              <a:t>Seminario-Taller sobre el “Sistema Geoespacial para la Evaluación del Potencial Energético de los Recursos </a:t>
            </a:r>
            <a:r>
              <a:rPr lang="es-MX" dirty="0" err="1"/>
              <a:t>Biomásicos</a:t>
            </a:r>
            <a:r>
              <a:rPr lang="es-MX" dirty="0"/>
              <a:t>"</a:t>
            </a:r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6422400-D606-47E0-8685-FF05B8947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D3D9923B-8F4B-447E-A702-D5C824DE09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108" b="96071" l="1404" r="98596">
                        <a14:foregroundMark x1="40585" y1="31041" x2="40585" y2="31041"/>
                        <a14:foregroundMark x1="27836" y1="31238" x2="27836" y2="31238"/>
                        <a14:foregroundMark x1="22690" y1="29470" x2="22690" y2="29470"/>
                        <a14:foregroundMark x1="13684" y1="30452" x2="13684" y2="30452"/>
                        <a14:foregroundMark x1="12865" y1="44990" x2="12865" y2="44990"/>
                        <a14:foregroundMark x1="26433" y1="45580" x2="26433" y2="45580"/>
                        <a14:foregroundMark x1="39064" y1="45383" x2="39064" y2="45383"/>
                        <a14:foregroundMark x1="11345" y1="58546" x2="11345" y2="58546"/>
                        <a14:foregroundMark x1="23392" y1="53831" x2="23392" y2="53831"/>
                        <a14:foregroundMark x1="24561" y1="64440" x2="24561" y2="64440"/>
                        <a14:foregroundMark x1="22222" y1="61493" x2="22222" y2="61493"/>
                        <a14:foregroundMark x1="27251" y1="60314" x2="27251" y2="60314"/>
                        <a14:foregroundMark x1="39298" y1="55010" x2="39298" y2="55010"/>
                        <a14:foregroundMark x1="40585" y1="62672" x2="40585" y2="62672"/>
                        <a14:foregroundMark x1="49006" y1="65226" x2="49006" y2="65226"/>
                        <a14:foregroundMark x1="63626" y1="56582" x2="63626" y2="56582"/>
                        <a14:foregroundMark x1="64094" y1="46365" x2="64094" y2="46365"/>
                        <a14:foregroundMark x1="62456" y1="41650" x2="62456" y2="41650"/>
                        <a14:foregroundMark x1="61287" y1="34185" x2="61287" y2="34185"/>
                        <a14:foregroundMark x1="59883" y1="27898" x2="59883" y2="27898"/>
                        <a14:foregroundMark x1="59883" y1="23379" x2="59883" y2="23379"/>
                        <a14:foregroundMark x1="61287" y1="17682" x2="61287" y2="17682"/>
                        <a14:foregroundMark x1="61871" y1="13752" x2="61871" y2="13752"/>
                        <a14:foregroundMark x1="61871" y1="11591" x2="61871" y2="11591"/>
                        <a14:foregroundMark x1="61988" y1="10413" x2="61988" y2="10413"/>
                        <a14:foregroundMark x1="64211" y1="9627" x2="64211" y2="9627"/>
                        <a14:foregroundMark x1="65029" y1="68566" x2="65029" y2="68566"/>
                        <a14:foregroundMark x1="64561" y1="78389" x2="64561" y2="78389"/>
                        <a14:foregroundMark x1="63977" y1="85265" x2="63977" y2="85265"/>
                        <a14:foregroundMark x1="61287" y1="91552" x2="61287" y2="91552"/>
                        <a14:foregroundMark x1="59064" y1="85265" x2="59064" y2="85265"/>
                        <a14:foregroundMark x1="28655" y1="82122" x2="28655" y2="82122"/>
                        <a14:foregroundMark x1="13333" y1="86051" x2="13333" y2="86051"/>
                        <a14:foregroundMark x1="75322" y1="45383" x2="75322" y2="45383"/>
                        <a14:foregroundMark x1="90994" y1="44597" x2="90994" y2="44597"/>
                        <a14:foregroundMark x1="38713" y1="61886" x2="38713" y2="61886"/>
                        <a14:foregroundMark x1="41287" y1="61493" x2="41287" y2="61493"/>
                        <a14:foregroundMark x1="24678" y1="74853" x2="24678" y2="74853"/>
                        <a14:foregroundMark x1="22807" y1="83497" x2="22807" y2="83497"/>
                        <a14:foregroundMark x1="21988" y1="74853" x2="21988" y2="74853"/>
                        <a14:foregroundMark x1="5965" y1="32613" x2="5965" y2="32613"/>
                        <a14:foregroundMark x1="10058" y1="27898" x2="10058" y2="27898"/>
                        <a14:foregroundMark x1="9591" y1="41061" x2="9591" y2="41061"/>
                        <a14:foregroundMark x1="10526" y1="47937" x2="10526" y2="47937"/>
                        <a14:foregroundMark x1="10994" y1="56385" x2="10994" y2="56385"/>
                        <a14:foregroundMark x1="58363" y1="40275" x2="58363" y2="40275"/>
                        <a14:foregroundMark x1="58480" y1="25933" x2="58480" y2="25933"/>
                        <a14:foregroundMark x1="58713" y1="69155" x2="58713" y2="69155"/>
                        <a14:foregroundMark x1="36725" y1="64440" x2="36725" y2="64440"/>
                        <a14:foregroundMark x1="34971" y1="64440" x2="34971" y2="64440"/>
                        <a14:foregroundMark x1="33918" y1="64047" x2="33918" y2="64047"/>
                        <a14:foregroundMark x1="45848" y1="63851" x2="45848" y2="63851"/>
                        <a14:foregroundMark x1="58480" y1="83301" x2="58480" y2="83301"/>
                        <a14:foregroundMark x1="58363" y1="54617" x2="58363" y2="54617"/>
                        <a14:foregroundMark x1="20117" y1="64244" x2="20117" y2="64244"/>
                        <a14:foregroundMark x1="20234" y1="54224" x2="20234" y2="54224"/>
                        <a14:foregroundMark x1="20351" y1="44597" x2="20351" y2="44597"/>
                        <a14:foregroundMark x1="20234" y1="31238" x2="20234" y2="31238"/>
                        <a14:foregroundMark x1="20117" y1="85069" x2="20117" y2="85069"/>
                        <a14:foregroundMark x1="20702" y1="84872" x2="20702" y2="84872"/>
                        <a14:foregroundMark x1="20819" y1="85462" x2="20819" y2="85462"/>
                        <a14:foregroundMark x1="21053" y1="88016" x2="21404" y2="88016"/>
                        <a14:foregroundMark x1="24561" y1="88212" x2="24561" y2="87230"/>
                        <a14:foregroundMark x1="24327" y1="84283" x2="24327" y2="84283"/>
                        <a14:foregroundMark x1="19532" y1="85069" x2="19532" y2="85069"/>
                        <a14:foregroundMark x1="73801" y1="49902" x2="73801" y2="49902"/>
                        <a14:foregroundMark x1="73801" y1="49902" x2="73801" y2="49902"/>
                        <a14:foregroundMark x1="74737" y1="55796" x2="74737" y2="55796"/>
                        <a14:foregroundMark x1="74971" y1="56189" x2="74971" y2="56189"/>
                        <a14:foregroundMark x1="76257" y1="56189" x2="76608" y2="57171"/>
                        <a14:foregroundMark x1="77544" y1="57367" x2="78012" y2="57367"/>
                        <a14:foregroundMark x1="78830" y1="57367" x2="79883" y2="56778"/>
                        <a14:foregroundMark x1="80819" y1="55992" x2="81053" y2="55599"/>
                        <a14:foregroundMark x1="81404" y1="54028" x2="81404" y2="53635"/>
                        <a14:foregroundMark x1="80351" y1="52652" x2="80000" y2="52652"/>
                        <a14:foregroundMark x1="78246" y1="53045" x2="78246" y2="53045"/>
                        <a14:foregroundMark x1="76842" y1="49116" x2="76842" y2="49116"/>
                        <a14:foregroundMark x1="77427" y1="47741" x2="78246" y2="47741"/>
                        <a14:foregroundMark x1="79766" y1="47151" x2="80117" y2="45776"/>
                        <a14:foregroundMark x1="80234" y1="43811" x2="79649" y2="43615"/>
                        <a14:foregroundMark x1="75906" y1="39293" x2="75906" y2="39293"/>
                        <a14:foregroundMark x1="74269" y1="36542" x2="74269" y2="36542"/>
                        <a14:foregroundMark x1="74152" y1="34971" x2="74152" y2="34971"/>
                        <a14:foregroundMark x1="75439" y1="34381" x2="76608" y2="34381"/>
                        <a14:foregroundMark x1="77895" y1="34381" x2="77895" y2="34381"/>
                        <a14:foregroundMark x1="78246" y1="34774" x2="78596" y2="35560"/>
                        <a14:foregroundMark x1="79298" y1="37721" x2="79415" y2="38114"/>
                        <a14:foregroundMark x1="80234" y1="41454" x2="80351" y2="42240"/>
                        <a14:foregroundMark x1="81404" y1="44008" x2="81404" y2="44008"/>
                        <a14:foregroundMark x1="81871" y1="45383" x2="82105" y2="46169"/>
                        <a14:foregroundMark x1="82339" y1="47741" x2="82573" y2="48919"/>
                        <a14:foregroundMark x1="83041" y1="51473" x2="83158" y2="53831"/>
                        <a14:foregroundMark x1="83158" y1="54617" x2="83275" y2="55206"/>
                        <a14:foregroundMark x1="83392" y1="56189" x2="83392" y2="56189"/>
                        <a14:foregroundMark x1="83509" y1="57760" x2="83509" y2="57760"/>
                        <a14:foregroundMark x1="83509" y1="57760" x2="82924" y2="57957"/>
                        <a14:foregroundMark x1="77310" y1="53242" x2="76842" y2="53242"/>
                        <a14:foregroundMark x1="75088" y1="53438" x2="74737" y2="53635"/>
                        <a14:foregroundMark x1="72632" y1="50884" x2="72632" y2="50295"/>
                        <a14:foregroundMark x1="72632" y1="49902" x2="72632" y2="49902"/>
                        <a14:foregroundMark x1="72632" y1="49312" x2="72632" y2="49312"/>
                        <a14:foregroundMark x1="73216" y1="48134" x2="73567" y2="45776"/>
                        <a14:foregroundMark x1="73801" y1="42436" x2="73801" y2="42436"/>
                        <a14:foregroundMark x1="73801" y1="42436" x2="73801" y2="42436"/>
                        <a14:foregroundMark x1="74152" y1="41257" x2="75322" y2="42633"/>
                        <a14:foregroundMark x1="75673" y1="42240" x2="75673" y2="42240"/>
                        <a14:foregroundMark x1="75789" y1="41847" x2="75789" y2="41847"/>
                        <a14:foregroundMark x1="76257" y1="41847" x2="76608" y2="42043"/>
                        <a14:foregroundMark x1="77427" y1="42436" x2="77427" y2="42436"/>
                        <a14:foregroundMark x1="78129" y1="41847" x2="78129" y2="41847"/>
                        <a14:foregroundMark x1="78480" y1="42240" x2="78596" y2="43026"/>
                        <a14:foregroundMark x1="78713" y1="43026" x2="78713" y2="43026"/>
                        <a14:foregroundMark x1="81053" y1="40864" x2="81053" y2="40864"/>
                        <a14:foregroundMark x1="81053" y1="41847" x2="81053" y2="42436"/>
                        <a14:foregroundMark x1="81170" y1="42633" x2="81287" y2="43418"/>
                        <a14:foregroundMark x1="55673" y1="42043" x2="55673" y2="42043"/>
                        <a14:foregroundMark x1="54737" y1="30059" x2="54737" y2="30059"/>
                        <a14:foregroundMark x1="18947" y1="44401" x2="18947" y2="44401"/>
                        <a14:foregroundMark x1="18596" y1="31238" x2="18596" y2="31238"/>
                        <a14:foregroundMark x1="17778" y1="55010" x2="17778" y2="55010"/>
                        <a14:foregroundMark x1="18129" y1="63261" x2="18129" y2="63261"/>
                        <a14:foregroundMark x1="17193" y1="84872" x2="17193" y2="84872"/>
                        <a14:foregroundMark x1="36023" y1="81925" x2="36023" y2="81925"/>
                        <a14:foregroundMark x1="32164" y1="63851" x2="32164" y2="63851"/>
                        <a14:foregroundMark x1="31345" y1="63851" x2="31345" y2="63851"/>
                        <a14:foregroundMark x1="34269" y1="81925" x2="34269" y2="81925"/>
                        <a14:foregroundMark x1="53918" y1="81925" x2="53918" y2="81925"/>
                        <a14:foregroundMark x1="52515" y1="81925" x2="52515" y2="81925"/>
                        <a14:foregroundMark x1="58012" y1="83301" x2="58012" y2="83301"/>
                        <a14:foregroundMark x1="57544" y1="83104" x2="57544" y2="83104"/>
                        <a14:foregroundMark x1="58480" y1="82908" x2="58480" y2="82908"/>
                        <a14:foregroundMark x1="57778" y1="68566" x2="57778" y2="68566"/>
                        <a14:foregroundMark x1="85614" y1="45187" x2="85614" y2="45187"/>
                        <a14:foregroundMark x1="90526" y1="47741" x2="90526" y2="47741"/>
                        <a14:foregroundMark x1="92398" y1="48330" x2="92398" y2="48330"/>
                        <a14:foregroundMark x1="92982" y1="42043" x2="92982" y2="42043"/>
                        <a14:foregroundMark x1="72164" y1="49902" x2="72164" y2="49902"/>
                        <a14:foregroundMark x1="69708" y1="49705" x2="69708" y2="49705"/>
                        <a14:foregroundMark x1="70877" y1="49509" x2="70877" y2="49509"/>
                        <a14:foregroundMark x1="71813" y1="49705" x2="71813" y2="49705"/>
                        <a14:foregroundMark x1="55205" y1="42829" x2="55205" y2="42829"/>
                        <a14:foregroundMark x1="56491" y1="40864" x2="56491" y2="40864"/>
                        <a14:foregroundMark x1="55439" y1="28684" x2="55439" y2="28684"/>
                        <a14:foregroundMark x1="7251" y1="27112" x2="7251" y2="27112"/>
                        <a14:foregroundMark x1="9123" y1="26916" x2="9123" y2="26916"/>
                        <a14:foregroundMark x1="8889" y1="28487" x2="8889" y2="28487"/>
                        <a14:foregroundMark x1="7836" y1="28880" x2="7836" y2="28880"/>
                        <a14:foregroundMark x1="6901" y1="29077" x2="6901" y2="29077"/>
                        <a14:foregroundMark x1="74971" y1="27505" x2="74971" y2="27505"/>
                        <a14:foregroundMark x1="81053" y1="27112" x2="81053" y2="27112"/>
                        <a14:foregroundMark x1="65497" y1="27505" x2="65497" y2="27505"/>
                        <a14:foregroundMark x1="67953" y1="27505" x2="67953" y2="27505"/>
                        <a14:foregroundMark x1="68538" y1="27701" x2="68538" y2="27701"/>
                        <a14:foregroundMark x1="70994" y1="28094" x2="70994" y2="28094"/>
                        <a14:foregroundMark x1="73216" y1="28094" x2="73216" y2="28094"/>
                        <a14:foregroundMark x1="73333" y1="26916" x2="73333" y2="26916"/>
                        <a14:foregroundMark x1="77661" y1="27308" x2="77661" y2="27308"/>
                        <a14:foregroundMark x1="79532" y1="27505" x2="79532" y2="27505"/>
                        <a14:foregroundMark x1="82924" y1="27308" x2="82924" y2="27308"/>
                        <a14:foregroundMark x1="69474" y1="26523" x2="69474" y2="26523"/>
                        <a14:foregroundMark x1="68070" y1="26523" x2="68070" y2="26523"/>
                        <a14:foregroundMark x1="74269" y1="26130" x2="74269" y2="26130"/>
                        <a14:foregroundMark x1="77661" y1="25933" x2="77661" y2="25933"/>
                        <a14:foregroundMark x1="76257" y1="28487" x2="76257" y2="28487"/>
                        <a14:foregroundMark x1="82807" y1="26326" x2="82807" y2="26326"/>
                        <a14:foregroundMark x1="83509" y1="26719" x2="83509" y2="26719"/>
                        <a14:foregroundMark x1="78480" y1="29470" x2="78480" y2="29470"/>
                        <a14:foregroundMark x1="78713" y1="25933" x2="78713" y2="25933"/>
                        <a14:foregroundMark x1="70760" y1="25147" x2="70760" y2="25147"/>
                        <a14:foregroundMark x1="83743" y1="29470" x2="83743" y2="29470"/>
                        <a14:foregroundMark x1="74620" y1="28880" x2="74620" y2="28880"/>
                        <a14:foregroundMark x1="69357" y1="28684" x2="69357" y2="28684"/>
                        <a14:foregroundMark x1="67251" y1="28487" x2="67251" y2="28487"/>
                        <a14:foregroundMark x1="66667" y1="25540" x2="66667" y2="25540"/>
                        <a14:foregroundMark x1="66901" y1="25147" x2="66901" y2="25147"/>
                        <a14:foregroundMark x1="67953" y1="24754" x2="67953" y2="24754"/>
                        <a14:foregroundMark x1="68187" y1="25737" x2="68187" y2="25737"/>
                        <a14:foregroundMark x1="68421" y1="25933" x2="68421" y2="26326"/>
                        <a14:foregroundMark x1="66199" y1="29273" x2="66199" y2="29273"/>
                        <a14:foregroundMark x1="66199" y1="29666" x2="66199" y2="29666"/>
                        <a14:foregroundMark x1="66316" y1="30452" x2="66550" y2="31041"/>
                        <a14:foregroundMark x1="66784" y1="31631" x2="66901" y2="32220"/>
                        <a14:foregroundMark x1="67018" y1="32613" x2="67018" y2="32613"/>
                        <a14:foregroundMark x1="67018" y1="33792" x2="67018" y2="34774"/>
                        <a14:foregroundMark x1="67018" y1="34774" x2="66784" y2="35560"/>
                        <a14:foregroundMark x1="63392" y1="33792" x2="63392" y2="33006"/>
                        <a14:foregroundMark x1="63392" y1="32809" x2="63626" y2="31238"/>
                        <a14:foregroundMark x1="63860" y1="30059" x2="64211" y2="29077"/>
                        <a14:foregroundMark x1="64327" y1="28684" x2="64327" y2="28684"/>
                        <a14:foregroundMark x1="64795" y1="28094" x2="64795" y2="28094"/>
                        <a14:foregroundMark x1="64912" y1="27308" x2="65146" y2="26719"/>
                        <a14:foregroundMark x1="65497" y1="25933" x2="65497" y2="25933"/>
                        <a14:foregroundMark x1="65614" y1="25344" x2="65614" y2="25344"/>
                        <a14:foregroundMark x1="66082" y1="23969" x2="66082" y2="23969"/>
                        <a14:foregroundMark x1="66199" y1="22986" x2="66433" y2="22593"/>
                        <a14:foregroundMark x1="66667" y1="20629" x2="66667" y2="20629"/>
                        <a14:foregroundMark x1="66550" y1="19450" x2="66550" y2="18075"/>
                        <a14:foregroundMark x1="66316" y1="16896" x2="66316" y2="16896"/>
                        <a14:foregroundMark x1="66316" y1="15128" x2="66316" y2="15128"/>
                        <a14:foregroundMark x1="66316" y1="14145" x2="66316" y2="14145"/>
                        <a14:foregroundMark x1="66433" y1="12770" x2="66433" y2="12770"/>
                        <a14:foregroundMark x1="66550" y1="12181" x2="66550" y2="12181"/>
                        <a14:foregroundMark x1="66667" y1="11198" x2="66667" y2="11198"/>
                        <a14:foregroundMark x1="66784" y1="10609" x2="67018" y2="10020"/>
                        <a14:foregroundMark x1="67135" y1="8841" x2="67135" y2="8841"/>
                        <a14:foregroundMark x1="66433" y1="8644" x2="65497" y2="8841"/>
                        <a14:foregroundMark x1="65380" y1="8841" x2="64444" y2="9234"/>
                        <a14:foregroundMark x1="64444" y1="9234" x2="64444" y2="9234"/>
                        <a14:foregroundMark x1="62807" y1="8841" x2="62105" y2="8841"/>
                        <a14:foregroundMark x1="61404" y1="8841" x2="61404" y2="8841"/>
                        <a14:foregroundMark x1="61287" y1="8841" x2="60117" y2="10020"/>
                        <a14:foregroundMark x1="60117" y1="10413" x2="60117" y2="11198"/>
                        <a14:foregroundMark x1="59883" y1="13949" x2="59883" y2="14538"/>
                        <a14:foregroundMark x1="59766" y1="17485" x2="59766" y2="20432"/>
                        <a14:foregroundMark x1="60117" y1="21611" x2="60234" y2="22593"/>
                        <a14:foregroundMark x1="61170" y1="24754" x2="61404" y2="25344"/>
                        <a14:foregroundMark x1="61637" y1="27308" x2="61871" y2="29862"/>
                        <a14:foregroundMark x1="61871" y1="31041" x2="61871" y2="31631"/>
                        <a14:foregroundMark x1="61871" y1="33792" x2="61871" y2="34971"/>
                        <a14:foregroundMark x1="61988" y1="34971" x2="62222" y2="36346"/>
                        <a14:foregroundMark x1="62924" y1="39882" x2="62924" y2="39882"/>
                        <a14:foregroundMark x1="63275" y1="41650" x2="63275" y2="42633"/>
                        <a14:foregroundMark x1="63743" y1="45187" x2="63743" y2="45972"/>
                        <a14:foregroundMark x1="62573" y1="48134" x2="62573" y2="48134"/>
                        <a14:foregroundMark x1="62222" y1="52456" x2="62222" y2="52456"/>
                        <a14:foregroundMark x1="62222" y1="52456" x2="62222" y2="52849"/>
                        <a14:foregroundMark x1="62690" y1="58350" x2="62924" y2="59136"/>
                        <a14:foregroundMark x1="62924" y1="60511" x2="62924" y2="64047"/>
                        <a14:foregroundMark x1="62924" y1="65226" x2="62924" y2="65226"/>
                        <a14:foregroundMark x1="62924" y1="68959" x2="63275" y2="73084"/>
                        <a14:foregroundMark x1="64678" y1="81729" x2="64678" y2="81729"/>
                        <a14:foregroundMark x1="40117" y1="54813" x2="40117" y2="54813"/>
                        <a14:foregroundMark x1="40351" y1="54028" x2="40351" y2="54028"/>
                        <a14:foregroundMark x1="40702" y1="53242" x2="40702" y2="53242"/>
                        <a14:foregroundMark x1="40117" y1="52849" x2="39883" y2="52849"/>
                        <a14:foregroundMark x1="38947" y1="52259" x2="38129" y2="52849"/>
                        <a14:foregroundMark x1="37310" y1="53635" x2="37310" y2="54617"/>
                        <a14:foregroundMark x1="37310" y1="55206" x2="37310" y2="55206"/>
                        <a14:foregroundMark x1="37427" y1="55599" x2="37895" y2="56778"/>
                        <a14:foregroundMark x1="38480" y1="57367" x2="39415" y2="57564"/>
                        <a14:foregroundMark x1="39649" y1="57367" x2="40000" y2="56974"/>
                        <a14:foregroundMark x1="41170" y1="46169" x2="41170" y2="46169"/>
                        <a14:foregroundMark x1="41404" y1="45187" x2="41404" y2="45187"/>
                        <a14:foregroundMark x1="41404" y1="44990" x2="41404" y2="44990"/>
                        <a14:foregroundMark x1="41287" y1="43811" x2="41287" y2="43811"/>
                        <a14:foregroundMark x1="40702" y1="43026" x2="38480" y2="42829"/>
                        <a14:foregroundMark x1="38012" y1="42829" x2="38012" y2="42829"/>
                        <a14:foregroundMark x1="37427" y1="43811" x2="37427" y2="43811"/>
                        <a14:foregroundMark x1="37427" y1="45580" x2="37427" y2="45580"/>
                        <a14:foregroundMark x1="37544" y1="46758" x2="37544" y2="46758"/>
                        <a14:foregroundMark x1="37427" y1="31238" x2="37427" y2="31238"/>
                        <a14:foregroundMark x1="38012" y1="30255" x2="38363" y2="29862"/>
                        <a14:foregroundMark x1="38480" y1="29666" x2="38947" y2="29273"/>
                        <a14:foregroundMark x1="39298" y1="28684" x2="39766" y2="29666"/>
                        <a14:foregroundMark x1="39766" y1="31827" x2="39766" y2="31827"/>
                        <a14:foregroundMark x1="39532" y1="32417" x2="39532" y2="32417"/>
                        <a14:foregroundMark x1="26433" y1="30059" x2="26082" y2="30648"/>
                        <a14:foregroundMark x1="24795" y1="31631" x2="24795" y2="32220"/>
                        <a14:foregroundMark x1="24678" y1="33006" x2="24678" y2="33006"/>
                        <a14:foregroundMark x1="24211" y1="43615" x2="24211" y2="43615"/>
                        <a14:foregroundMark x1="24211" y1="43811" x2="24094" y2="44401"/>
                        <a14:foregroundMark x1="23041" y1="44990" x2="23041" y2="44990"/>
                        <a14:foregroundMark x1="24327" y1="47151" x2="24327" y2="47151"/>
                        <a14:foregroundMark x1="27251" y1="55599" x2="27251" y2="55599"/>
                        <a14:foregroundMark x1="26784" y1="55403" x2="26784" y2="55403"/>
                        <a14:foregroundMark x1="26433" y1="54813" x2="26082" y2="54028"/>
                        <a14:foregroundMark x1="25029" y1="53438" x2="25029" y2="53438"/>
                        <a14:foregroundMark x1="27251" y1="64440" x2="27251" y2="64440"/>
                        <a14:foregroundMark x1="28655" y1="66994" x2="28421" y2="66405"/>
                        <a14:foregroundMark x1="28538" y1="65226" x2="28772" y2="64637"/>
                        <a14:foregroundMark x1="22339" y1="63261" x2="22339" y2="63261"/>
                        <a14:foregroundMark x1="21637" y1="63261" x2="21637" y2="63261"/>
                        <a14:foregroundMark x1="23158" y1="65422" x2="23158" y2="65422"/>
                        <a14:foregroundMark x1="23626" y1="65619" x2="23626" y2="65619"/>
                        <a14:foregroundMark x1="23626" y1="63458" x2="23626" y2="63458"/>
                        <a14:foregroundMark x1="22807" y1="62868" x2="22807" y2="62868"/>
                        <a14:foregroundMark x1="22222" y1="62083" x2="22222" y2="62083"/>
                        <a14:foregroundMark x1="21871" y1="53045" x2="21871" y2="53045"/>
                        <a14:foregroundMark x1="22690" y1="53635" x2="22690" y2="53635"/>
                        <a14:foregroundMark x1="22222" y1="43615" x2="22222" y2="43615"/>
                        <a14:foregroundMark x1="26550" y1="80943" x2="26550" y2="80943"/>
                        <a14:foregroundMark x1="23509" y1="81729" x2="23509" y2="81729"/>
                        <a14:foregroundMark x1="24211" y1="82122" x2="24678" y2="82908"/>
                        <a14:foregroundMark x1="25029" y1="83104" x2="25614" y2="84676"/>
                        <a14:foregroundMark x1="25731" y1="85265" x2="25848" y2="85855"/>
                        <a14:foregroundMark x1="25965" y1="87230" x2="25965" y2="87230"/>
                        <a14:foregroundMark x1="26316" y1="89784" x2="26316" y2="90766"/>
                        <a14:foregroundMark x1="26316" y1="91159" x2="26316" y2="91159"/>
                        <a14:foregroundMark x1="55789" y1="82711" x2="55789" y2="82711"/>
                        <a14:foregroundMark x1="32865" y1="82122" x2="32865" y2="82122"/>
                        <a14:foregroundMark x1="35088" y1="82122" x2="35088" y2="82122"/>
                        <a14:foregroundMark x1="37193" y1="82122" x2="37193" y2="82122"/>
                        <a14:foregroundMark x1="39064" y1="82122" x2="39064" y2="82122"/>
                        <a14:foregroundMark x1="41754" y1="82122" x2="41754" y2="82122"/>
                        <a14:foregroundMark x1="43977" y1="82122" x2="43977" y2="82122"/>
                        <a14:foregroundMark x1="40351" y1="82122" x2="40351" y2="82122"/>
                        <a14:foregroundMark x1="42924" y1="82122" x2="42924" y2="82122"/>
                        <a14:foregroundMark x1="45614" y1="82122" x2="45614" y2="82122"/>
                        <a14:foregroundMark x1="47485" y1="82122" x2="47485" y2="82122"/>
                        <a14:foregroundMark x1="48889" y1="82122" x2="48889" y2="82122"/>
                        <a14:foregroundMark x1="50994" y1="82122" x2="50994" y2="82122"/>
                        <a14:foregroundMark x1="55088" y1="82318" x2="55088" y2="82318"/>
                        <a14:foregroundMark x1="56608" y1="82908" x2="56608" y2="82908"/>
                        <a14:foregroundMark x1="54386" y1="82318" x2="54386" y2="82318"/>
                        <a14:foregroundMark x1="14854" y1="61100" x2="14854" y2="61100"/>
                        <a14:foregroundMark x1="16257" y1="62279" x2="16257" y2="62279"/>
                        <a14:foregroundMark x1="17076" y1="62672" x2="17076" y2="62672"/>
                        <a14:foregroundMark x1="15789" y1="56582" x2="15789" y2="56582"/>
                        <a14:foregroundMark x1="16725" y1="55796" x2="16725" y2="55796"/>
                        <a14:foregroundMark x1="19181" y1="54028" x2="19181" y2="54028"/>
                        <a14:foregroundMark x1="18830" y1="63654" x2="18830" y2="63654"/>
                        <a14:foregroundMark x1="89942" y1="42043" x2="89942" y2="42043"/>
                        <a14:foregroundMark x1="89123" y1="42436" x2="89123" y2="42436"/>
                        <a14:foregroundMark x1="89240" y1="44794" x2="89240" y2="44794"/>
                        <a14:foregroundMark x1="94386" y1="41650" x2="94386" y2="41650"/>
                        <a14:foregroundMark x1="72632" y1="25147" x2="72632" y2="25147"/>
                        <a14:foregroundMark x1="71579" y1="25147" x2="71579" y2="25147"/>
                        <a14:foregroundMark x1="69825" y1="25344" x2="69825" y2="25344"/>
                        <a14:foregroundMark x1="69942" y1="29666" x2="69942" y2="29666"/>
                        <a14:foregroundMark x1="70409" y1="30059" x2="70409" y2="30059"/>
                        <a14:foregroundMark x1="71462" y1="29862" x2="71462" y2="29862"/>
                        <a14:foregroundMark x1="72749" y1="29862" x2="72749" y2="29862"/>
                        <a14:foregroundMark x1="74503" y1="29666" x2="74503" y2="29666"/>
                        <a14:foregroundMark x1="76140" y1="29862" x2="76140" y2="29862"/>
                        <a14:foregroundMark x1="77193" y1="29862" x2="77193" y2="29862"/>
                        <a14:foregroundMark x1="79532" y1="29862" x2="79532" y2="29862"/>
                        <a14:foregroundMark x1="80585" y1="29862" x2="80585" y2="29862"/>
                        <a14:foregroundMark x1="81637" y1="29862" x2="81637" y2="29862"/>
                        <a14:foregroundMark x1="82456" y1="29862" x2="82456" y2="29862"/>
                        <a14:foregroundMark x1="83158" y1="29862" x2="83158" y2="29862"/>
                        <a14:foregroundMark x1="82339" y1="25147" x2="82339" y2="25147"/>
                        <a14:foregroundMark x1="83860" y1="25147" x2="83860" y2="25147"/>
                        <a14:foregroundMark x1="83977" y1="26326" x2="83977" y2="26326"/>
                        <a14:foregroundMark x1="83158" y1="24754" x2="83158" y2="24754"/>
                        <a14:foregroundMark x1="84094" y1="28291" x2="84094" y2="28291"/>
                        <a14:foregroundMark x1="81287" y1="25344" x2="81287" y2="25344"/>
                        <a14:foregroundMark x1="80702" y1="24951" x2="80702" y2="24951"/>
                        <a14:foregroundMark x1="81871" y1="25344" x2="81871" y2="25344"/>
                        <a14:foregroundMark x1="74269" y1="25147" x2="74269" y2="25147"/>
                        <a14:foregroundMark x1="75789" y1="25147" x2="75789" y2="25147"/>
                        <a14:foregroundMark x1="76959" y1="25344" x2="76959" y2="25344"/>
                        <a14:foregroundMark x1="78129" y1="25344" x2="78129" y2="25344"/>
                        <a14:foregroundMark x1="77778" y1="25147" x2="77778" y2="25147"/>
                        <a14:foregroundMark x1="79766" y1="25344" x2="79766" y2="25344"/>
                        <a14:foregroundMark x1="80351" y1="25147" x2="80351" y2="25147"/>
                        <a14:foregroundMark x1="78947" y1="25147" x2="78947" y2="25147"/>
                        <a14:foregroundMark x1="74035" y1="32613" x2="74035" y2="32613"/>
                        <a14:foregroundMark x1="72749" y1="35167" x2="72749" y2="35167"/>
                        <a14:foregroundMark x1="87836" y1="41061" x2="87836" y2="41061"/>
                        <a14:foregroundMark x1="87368" y1="40079" x2="87368" y2="40079"/>
                        <a14:foregroundMark x1="87836" y1="39882" x2="87836" y2="39882"/>
                        <a14:foregroundMark x1="88421" y1="39686" x2="88421" y2="39686"/>
                        <a14:foregroundMark x1="89474" y1="39882" x2="89474" y2="39882"/>
                        <a14:backgroundMark x1="22222" y1="13752" x2="22222" y2="13752"/>
                        <a14:backgroundMark x1="35088" y1="16699" x2="35088" y2="16699"/>
                        <a14:backgroundMark x1="48538" y1="75639" x2="48538" y2="75639"/>
                        <a14:backgroundMark x1="86667" y1="77407" x2="86667" y2="77407"/>
                        <a14:backgroundMark x1="93333" y1="24165" x2="93333" y2="24165"/>
                        <a14:backgroundMark x1="89474" y1="14342" x2="89474" y2="14342"/>
                        <a14:backgroundMark x1="72749" y1="3929" x2="72749" y2="3929"/>
                        <a14:backgroundMark x1="28655" y1="3929" x2="28655" y2="3929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04420" y="1999071"/>
            <a:ext cx="6393505" cy="3806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6354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BBD4C8-DF98-4171-A437-774CA872C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3012" y="89625"/>
            <a:ext cx="8911687" cy="698157"/>
          </a:xfrm>
        </p:spPr>
        <p:txBody>
          <a:bodyPr/>
          <a:lstStyle/>
          <a:p>
            <a:r>
              <a:rPr lang="es-MX" dirty="0" err="1"/>
              <a:t>Espacialización</a:t>
            </a:r>
            <a:r>
              <a:rPr lang="es-MX" dirty="0"/>
              <a:t> de información 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48FE3B2-5E47-4CFA-8572-BAC85D0B9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07907-E2A5-400A-8623-C4870B93F602}" type="datetime1">
              <a:rPr lang="en-US" smtClean="0"/>
              <a:t>5/30/2021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50E4D39-F878-434A-8157-68D04E6B6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dirty="0"/>
              <a:t>Seminario-Taller sobre el “Sistema Geoespacial para la Evaluación del Potencial Energético de los Recursos </a:t>
            </a:r>
            <a:r>
              <a:rPr lang="es-MX" dirty="0" err="1"/>
              <a:t>Biomásicos</a:t>
            </a:r>
            <a:r>
              <a:rPr lang="es-MX" dirty="0"/>
              <a:t>"</a:t>
            </a:r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6422400-D606-47E0-8685-FF05B8947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B4812448-2F2A-48D1-A0EC-EF72064E4D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194" y="4133318"/>
            <a:ext cx="4377808" cy="2616007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79BF607E-19CB-4F4D-89D4-CF5A6F40F071}"/>
              </a:ext>
            </a:extLst>
          </p:cNvPr>
          <p:cNvSpPr txBox="1"/>
          <p:nvPr/>
        </p:nvSpPr>
        <p:spPr>
          <a:xfrm>
            <a:off x="4572002" y="6399090"/>
            <a:ext cx="75342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200" dirty="0"/>
              <a:t>https://datos.gob.hn/en/dataset/regiones-forestales-icf/resource/17a80d98-a4b2-4855-9395-5fcecf7d67ad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53A5C953-7E9C-4A36-AB3F-04E028F4FE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975" y="1220088"/>
            <a:ext cx="11029950" cy="2923017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4C95A879-A29B-49F0-972D-3FE4008EDC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5221" y="4124248"/>
            <a:ext cx="6191906" cy="2126043"/>
          </a:xfrm>
          <a:prstGeom prst="rect">
            <a:avLst/>
          </a:prstGeom>
        </p:spPr>
      </p:pic>
      <p:sp>
        <p:nvSpPr>
          <p:cNvPr id="22" name="Rectángulo 21">
            <a:extLst>
              <a:ext uri="{FF2B5EF4-FFF2-40B4-BE49-F238E27FC236}">
                <a16:creationId xmlns:a16="http://schemas.microsoft.com/office/drawing/2014/main" id="{D70F5203-7A7E-4798-8224-B3B14CB59A97}"/>
              </a:ext>
            </a:extLst>
          </p:cNvPr>
          <p:cNvSpPr/>
          <p:nvPr/>
        </p:nvSpPr>
        <p:spPr>
          <a:xfrm>
            <a:off x="1298361" y="4575410"/>
            <a:ext cx="1387690" cy="16803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27921831-4AFE-4406-9F01-F951A95C1615}"/>
              </a:ext>
            </a:extLst>
          </p:cNvPr>
          <p:cNvSpPr/>
          <p:nvPr/>
        </p:nvSpPr>
        <p:spPr>
          <a:xfrm>
            <a:off x="1298361" y="4923300"/>
            <a:ext cx="1387690" cy="16803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59FFB093-A918-4C14-A98C-25FD7C35165A}"/>
              </a:ext>
            </a:extLst>
          </p:cNvPr>
          <p:cNvSpPr/>
          <p:nvPr/>
        </p:nvSpPr>
        <p:spPr>
          <a:xfrm>
            <a:off x="1288944" y="6112029"/>
            <a:ext cx="1387690" cy="16803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5DD5FA05-8F37-4F95-B154-6F1B4FBB2A6C}"/>
              </a:ext>
            </a:extLst>
          </p:cNvPr>
          <p:cNvSpPr/>
          <p:nvPr/>
        </p:nvSpPr>
        <p:spPr>
          <a:xfrm>
            <a:off x="1298361" y="5607947"/>
            <a:ext cx="1387690" cy="16803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395BD70D-C04B-41F0-8DD9-FFFE99AF462B}"/>
              </a:ext>
            </a:extLst>
          </p:cNvPr>
          <p:cNvSpPr/>
          <p:nvPr/>
        </p:nvSpPr>
        <p:spPr>
          <a:xfrm>
            <a:off x="1290528" y="5962398"/>
            <a:ext cx="1387690" cy="16803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3EAFC267-070E-4E50-923E-A8B6D46EAC51}"/>
              </a:ext>
            </a:extLst>
          </p:cNvPr>
          <p:cNvSpPr/>
          <p:nvPr/>
        </p:nvSpPr>
        <p:spPr>
          <a:xfrm>
            <a:off x="4585221" y="4406388"/>
            <a:ext cx="6191906" cy="3651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258014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BBD4C8-DF98-4171-A437-774CA872C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3012" y="89625"/>
            <a:ext cx="8911687" cy="698157"/>
          </a:xfrm>
        </p:spPr>
        <p:txBody>
          <a:bodyPr/>
          <a:lstStyle/>
          <a:p>
            <a:r>
              <a:rPr lang="es-MX" dirty="0" err="1"/>
              <a:t>Espacialización</a:t>
            </a:r>
            <a:r>
              <a:rPr lang="es-MX" dirty="0"/>
              <a:t> de información 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48FE3B2-5E47-4CFA-8572-BAC85D0B9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07907-E2A5-400A-8623-C4870B93F602}" type="datetime1">
              <a:rPr lang="en-US" smtClean="0"/>
              <a:t>5/30/2021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50E4D39-F878-434A-8157-68D04E6B6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dirty="0"/>
              <a:t>Seminario-Taller sobre el “Sistema Geoespacial para la Evaluación del Potencial Energético de los Recursos </a:t>
            </a:r>
            <a:r>
              <a:rPr lang="es-MX" dirty="0" err="1"/>
              <a:t>Biomásicos</a:t>
            </a:r>
            <a:r>
              <a:rPr lang="es-MX" dirty="0"/>
              <a:t>"</a:t>
            </a:r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6422400-D606-47E0-8685-FF05B8947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79BF607E-19CB-4F4D-89D4-CF5A6F40F071}"/>
              </a:ext>
            </a:extLst>
          </p:cNvPr>
          <p:cNvSpPr txBox="1"/>
          <p:nvPr/>
        </p:nvSpPr>
        <p:spPr>
          <a:xfrm>
            <a:off x="1362076" y="6491376"/>
            <a:ext cx="110299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200" b="1" dirty="0"/>
              <a:t>https://datos.gob.hn/en/dataset/regiones-forestales-icf/resource/17a80d98-a4b2-4855-9395-5fcecf7d67ad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0360DCF-AF9D-4F94-AED8-4EF1474B9C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4150" y="1292604"/>
            <a:ext cx="4048125" cy="470792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EE5C083-83F2-4B1B-8E32-334BD6EB27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413" y="1292604"/>
            <a:ext cx="6329737" cy="4711988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4E83368-BBFA-4EAD-B229-C261D1357A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7" b="89994" l="9993" r="93433">
                        <a14:foregroundMark x1="42018" y1="51117" x2="42018" y2="51117"/>
                        <a14:foregroundMark x1="46894" y1="54459" x2="49069" y2="56540"/>
                        <a14:foregroundMark x1="52381" y1="57094" x2="52381" y2="57094"/>
                        <a14:foregroundMark x1="53006" y1="54325" x2="53006" y2="54325"/>
                        <a14:foregroundMark x1="41919" y1="41092" x2="41606" y2="41092"/>
                        <a14:foregroundMark x1="37456" y1="40538" x2="36006" y2="40538"/>
                        <a14:foregroundMark x1="34869" y1="38858" x2="34869" y2="38858"/>
                        <a14:foregroundMark x1="34456" y1="37197" x2="34456" y2="37197"/>
                        <a14:foregroundMark x1="33205" y1="36357" x2="33205" y2="36357"/>
                        <a14:foregroundMark x1="32281" y1="35249" x2="32281" y2="35249"/>
                        <a14:foregroundMark x1="29993" y1="36357" x2="29993" y2="36357"/>
                        <a14:foregroundMark x1="30206" y1="32595" x2="30206" y2="32595"/>
                        <a14:foregroundMark x1="39431" y1="71434" x2="39431" y2="71434"/>
                        <a14:foregroundMark x1="25643" y1="64350" x2="25643" y2="64350"/>
                        <a14:backgroundMark x1="51969" y1="23410" x2="51969" y2="23410"/>
                        <a14:backgroundMark x1="65657" y1="22990" x2="65657" y2="22990"/>
                        <a14:backgroundMark x1="21080" y1="84247" x2="21080" y2="84247"/>
                        <a14:backgroundMark x1="17555" y1="67119" x2="17555" y2="67119"/>
                        <a14:backgroundMark x1="14556" y1="40672" x2="14556" y2="40672"/>
                        <a14:backgroundMark x1="22018" y1="37197" x2="22018" y2="37197"/>
                        <a14:backgroundMark x1="24819" y1="34676" x2="24819" y2="34676"/>
                        <a14:backgroundMark x1="17868" y1="26045" x2="17868" y2="260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77051" y="30856"/>
            <a:ext cx="5636130" cy="419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754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413111-2545-4657-B20A-66B863992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D05252E-5B2D-4AAC-B712-2C1B72A5A2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BB8C749-F1F7-499D-97E0-11BF96F68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07907-E2A5-400A-8623-C4870B93F602}" type="datetime1">
              <a:rPr lang="en-US" smtClean="0"/>
              <a:t>5/30/2021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CF841B9-6F25-44AD-846E-0B6411054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Seminario-Taller sobre el “Sistema Geoespacial para la Evaluación del Potencial Energético de los Recursos Biomásicos en Costa Rica"</a:t>
            </a:r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F78BC64-F95B-4F01-809A-6677F29D9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2327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17866" y="1108496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MX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GRACIAS!</a:t>
            </a:r>
            <a:br>
              <a:rPr lang="es-MX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MX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MX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4369144" y="3722041"/>
            <a:ext cx="33265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sz="2400" dirty="0">
                <a:latin typeface="Arial" panose="020B0604020202020204" pitchFamily="34" charset="0"/>
                <a:cs typeface="Arial" panose="020B0604020202020204" pitchFamily="34" charset="0"/>
              </a:rPr>
              <a:t>Jose Luis Caballero </a:t>
            </a:r>
          </a:p>
          <a:p>
            <a:pPr algn="ctr"/>
            <a:r>
              <a:rPr lang="es-ES_tradnl" sz="20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jlcaballerobios@gmail.com</a:t>
            </a:r>
            <a:r>
              <a:rPr lang="es-ES_tradnl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CA614D9-03C7-48A5-B590-0CACEB344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8089C-EDE4-421F-97C0-1B6D27E330CF}" type="datetime1">
              <a:rPr lang="en-US" smtClean="0"/>
              <a:t>5/27/2021</a:t>
            </a:fld>
            <a:endParaRPr lang="en-U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C956773-61F8-4072-80F1-902AAD782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8" name="Marcador de pie de página 4">
            <a:extLst>
              <a:ext uri="{FF2B5EF4-FFF2-40B4-BE49-F238E27FC236}">
                <a16:creationId xmlns:a16="http://schemas.microsoft.com/office/drawing/2014/main" id="{75E8B91D-A4E0-415B-999C-C634EFAD3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89212" y="6135808"/>
            <a:ext cx="7619999" cy="365125"/>
          </a:xfrm>
        </p:spPr>
        <p:txBody>
          <a:bodyPr/>
          <a:lstStyle/>
          <a:p>
            <a:pPr algn="ctr"/>
            <a:r>
              <a:rPr lang="es-MX" sz="1000" dirty="0"/>
              <a:t>Taller virtual de capacitación para el uso de la plataforma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9456502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B2F5C8-A8B8-440C-98E2-AA0914291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Modelado de la productividad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3BE390E-301E-41EA-8A9D-C18C688768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1006" y="1324221"/>
            <a:ext cx="9407364" cy="1574334"/>
          </a:xfrm>
        </p:spPr>
        <p:txBody>
          <a:bodyPr>
            <a:normAutofit fontScale="92500"/>
          </a:bodyPr>
          <a:lstStyle/>
          <a:p>
            <a:pPr algn="just"/>
            <a:r>
              <a:rPr lang="es-MX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estimación del potencial en términos de productividad está determinada, entre otros aspectos, por la evaluación de los factores biofísicos, suelo, clima y relieve (Kutter et al., 1997; Baca et al., 1992). La caracterización del potencial productivo del territorio, es vital para la investigación y el apoyo en la toma de decisiones.</a:t>
            </a:r>
          </a:p>
          <a:p>
            <a:endParaRPr lang="es-MX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B612570-23F2-47E4-9035-95EC4A263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07907-E2A5-400A-8623-C4870B93F602}" type="datetime1">
              <a:rPr lang="en-US" smtClean="0"/>
              <a:t>5/29/2021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3C8E9AE-C818-46FF-BDF5-D8C65BC6E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dirty="0"/>
              <a:t>Seminario-Taller sobre el “Sistema Geoespacial para la Evaluación del Potencial Energético de los Recursos </a:t>
            </a:r>
            <a:r>
              <a:rPr lang="es-MX" dirty="0" err="1"/>
              <a:t>Biomásicos</a:t>
            </a:r>
            <a:r>
              <a:rPr lang="es-MX" dirty="0"/>
              <a:t> “</a:t>
            </a:r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683C908-3E6D-46D8-A9CF-4AB86AA70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249C8094-5C60-4BF7-B0A3-F9DA1ED34B3D}"/>
              </a:ext>
            </a:extLst>
          </p:cNvPr>
          <p:cNvGrpSpPr/>
          <p:nvPr/>
        </p:nvGrpSpPr>
        <p:grpSpPr>
          <a:xfrm>
            <a:off x="1184636" y="2684793"/>
            <a:ext cx="5852049" cy="3445644"/>
            <a:chOff x="631555" y="3216871"/>
            <a:chExt cx="5204617" cy="2944675"/>
          </a:xfrm>
        </p:grpSpPr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EA6F89C8-A45F-4A74-87D6-2C43634EA9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00" b="98039" l="7648" r="89983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31555" y="3216871"/>
              <a:ext cx="2639904" cy="2007266"/>
            </a:xfrm>
            <a:prstGeom prst="rect">
              <a:avLst/>
            </a:prstGeom>
          </p:spPr>
        </p:pic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BEDAF738-E555-41D2-9A14-EE447232FC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60" b="98639" l="6234" r="89996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486076" y="3532790"/>
              <a:ext cx="2639904" cy="2007375"/>
            </a:xfrm>
            <a:prstGeom prst="rect">
              <a:avLst/>
            </a:prstGeom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9BB12F13-9335-4AAF-A406-1981B4EACCF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621" b="97959" l="6069" r="8551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41747" y="3843918"/>
              <a:ext cx="2638754" cy="2006500"/>
            </a:xfrm>
            <a:prstGeom prst="rect">
              <a:avLst/>
            </a:prstGeom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C00B02AA-3A85-4842-8D76-9880192DE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041" b="98319" l="9977" r="83239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196267" y="4154171"/>
              <a:ext cx="2639905" cy="2007375"/>
            </a:xfrm>
            <a:prstGeom prst="rect">
              <a:avLst/>
            </a:prstGeom>
          </p:spPr>
        </p:pic>
      </p:grpSp>
      <p:pic>
        <p:nvPicPr>
          <p:cNvPr id="14" name="Imagen 13">
            <a:extLst>
              <a:ext uri="{FF2B5EF4-FFF2-40B4-BE49-F238E27FC236}">
                <a16:creationId xmlns:a16="http://schemas.microsoft.com/office/drawing/2014/main" id="{A7067542-89BC-4D75-A512-325BEEFA81E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316" b="98830" l="9960" r="8994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89086" y="2605111"/>
            <a:ext cx="5521683" cy="3799629"/>
          </a:xfrm>
          <a:prstGeom prst="rect">
            <a:avLst/>
          </a:prstGeom>
        </p:spPr>
      </p:pic>
      <p:sp>
        <p:nvSpPr>
          <p:cNvPr id="15" name="Flecha: a la derecha 14">
            <a:extLst>
              <a:ext uri="{FF2B5EF4-FFF2-40B4-BE49-F238E27FC236}">
                <a16:creationId xmlns:a16="http://schemas.microsoft.com/office/drawing/2014/main" id="{3B3A5A39-6AFD-4549-844D-B80F3CD83481}"/>
              </a:ext>
            </a:extLst>
          </p:cNvPr>
          <p:cNvSpPr/>
          <p:nvPr/>
        </p:nvSpPr>
        <p:spPr>
          <a:xfrm>
            <a:off x="6496050" y="3859171"/>
            <a:ext cx="1285875" cy="865229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8A7EC8C9-C1F1-445A-97EF-ABAF0B4944CA}"/>
              </a:ext>
            </a:extLst>
          </p:cNvPr>
          <p:cNvSpPr txBox="1"/>
          <p:nvPr/>
        </p:nvSpPr>
        <p:spPr>
          <a:xfrm>
            <a:off x="2524956" y="5628676"/>
            <a:ext cx="1284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Variables 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00FEB968-7E85-4F1E-A300-9BC81C48FF6D}"/>
              </a:ext>
            </a:extLst>
          </p:cNvPr>
          <p:cNvSpPr txBox="1"/>
          <p:nvPr/>
        </p:nvSpPr>
        <p:spPr>
          <a:xfrm>
            <a:off x="8601075" y="5766378"/>
            <a:ext cx="1359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Idoneidad</a:t>
            </a:r>
          </a:p>
        </p:txBody>
      </p:sp>
    </p:spTree>
    <p:extLst>
      <p:ext uri="{BB962C8B-B14F-4D97-AF65-F5344CB8AC3E}">
        <p14:creationId xmlns:p14="http://schemas.microsoft.com/office/powerpoint/2010/main" val="37771521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44DDD3-336C-4CAF-ADC8-4A7312331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Modelado de la productividad</a:t>
            </a:r>
            <a:br>
              <a:rPr lang="es-MX" dirty="0"/>
            </a:br>
            <a:r>
              <a:rPr lang="es-MX" sz="3200" dirty="0"/>
              <a:t>Evaluación multicriterio 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2788822-2689-4887-A52E-29EC1D28B6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3912" y="1828800"/>
            <a:ext cx="9410700" cy="3777622"/>
          </a:xfrm>
        </p:spPr>
        <p:txBody>
          <a:bodyPr/>
          <a:lstStyle/>
          <a:p>
            <a:pPr algn="just"/>
            <a:r>
              <a:rPr lang="es-MX" dirty="0"/>
              <a:t>La toma de decisiones con EMC es un proceso basado en un conjunto de métodos para describir, evaluar, jerarquizar, elegir o rechazar alternativas, con base en una valoración expresada por intensidades de preferencia, de acuerdo con diversos criterios (Barredo, 1996).</a:t>
            </a:r>
          </a:p>
          <a:p>
            <a:pPr algn="just"/>
            <a:r>
              <a:rPr lang="es-MX" dirty="0"/>
              <a:t>La Evaluación multicriterio o EMC puede definirse como “un conjunto de técnicas orientadas a asistir en los procesos de toma de decisiones” (Gómez Delgado &amp; Barredo Cano, 2005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EA8AC63-619C-4231-A041-70929CF70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07907-E2A5-400A-8623-C4870B93F602}" type="datetime1">
              <a:rPr lang="en-US" smtClean="0"/>
              <a:t>5/29/2021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6643EF4-9B20-4DD3-94DE-988CC1ADD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dirty="0"/>
              <a:t>Seminario-Taller sobre el “Sistema Geoespacial para la Evaluación del Potencial Energético de los Recursos </a:t>
            </a:r>
            <a:r>
              <a:rPr lang="es-MX" dirty="0" err="1"/>
              <a:t>Biomásicos</a:t>
            </a:r>
            <a:r>
              <a:rPr lang="es-MX" dirty="0"/>
              <a:t>”</a:t>
            </a:r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934C95E-F0D0-4969-A698-B6B09AA55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05193213-C852-4CB7-83B8-577A8F73B3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9903" y="3898025"/>
            <a:ext cx="7078718" cy="2335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7372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BBD4C8-DF98-4171-A437-774CA872C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2" y="200069"/>
            <a:ext cx="8911687" cy="1280890"/>
          </a:xfrm>
        </p:spPr>
        <p:txBody>
          <a:bodyPr/>
          <a:lstStyle/>
          <a:p>
            <a:r>
              <a:rPr lang="es-MX" dirty="0"/>
              <a:t>Modelado de la productividad</a:t>
            </a:r>
            <a:br>
              <a:rPr lang="es-MX" dirty="0"/>
            </a:br>
            <a:r>
              <a:rPr lang="es-MX" sz="3200" dirty="0"/>
              <a:t>Evaluación multicriterio 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354A770-5FCF-4730-A2E4-3E3811CDD4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5499" y="1363360"/>
            <a:ext cx="8915400" cy="3777622"/>
          </a:xfrm>
        </p:spPr>
        <p:txBody>
          <a:bodyPr/>
          <a:lstStyle/>
          <a:p>
            <a:r>
              <a:rPr lang="es-MX" dirty="0"/>
              <a:t>¿Cómo se aplica el modelo?</a:t>
            </a:r>
          </a:p>
          <a:p>
            <a:endParaRPr lang="es-MX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48FE3B2-5E47-4CFA-8572-BAC85D0B9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07907-E2A5-400A-8623-C4870B93F602}" type="datetime1">
              <a:rPr lang="en-US" smtClean="0"/>
              <a:t>5/29/2021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50E4D39-F878-434A-8157-68D04E6B6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dirty="0"/>
              <a:t>Seminario-Taller sobre el “Sistema Geoespacial para la Evaluación del Potencial Energético de los Recursos </a:t>
            </a:r>
            <a:r>
              <a:rPr lang="es-MX" dirty="0" err="1"/>
              <a:t>Biomásicos</a:t>
            </a:r>
            <a:r>
              <a:rPr lang="es-MX" dirty="0"/>
              <a:t> "</a:t>
            </a:r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6422400-D606-47E0-8685-FF05B8947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EB44EBE-C972-4B8B-8A17-85C579DD44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1579" y="1862259"/>
            <a:ext cx="7766388" cy="251563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F827FD9-0D3E-4749-B1E1-080F8B45A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9075" y="2058103"/>
            <a:ext cx="2098795" cy="209879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18C6F63-72F4-42D0-9DAA-9F5DA72BAC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9075" y="4310000"/>
            <a:ext cx="2076544" cy="1820437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7E523FD3-31BA-4435-9306-A86DF2298D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7727" y="4447795"/>
            <a:ext cx="7096359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5397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BBD4C8-DF98-4171-A437-774CA872C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4" y="294275"/>
            <a:ext cx="8911687" cy="1280890"/>
          </a:xfrm>
        </p:spPr>
        <p:txBody>
          <a:bodyPr/>
          <a:lstStyle/>
          <a:p>
            <a:r>
              <a:rPr lang="es-MX" dirty="0"/>
              <a:t>Modelado de la productividad</a:t>
            </a:r>
            <a:br>
              <a:rPr lang="es-MX" dirty="0"/>
            </a:br>
            <a:r>
              <a:rPr lang="es-MX" sz="3200" dirty="0"/>
              <a:t>Evaluación multicriterio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354A770-5FCF-4730-A2E4-3E3811CDD4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1067" y="1575165"/>
            <a:ext cx="8915400" cy="1295400"/>
          </a:xfrm>
        </p:spPr>
        <p:txBody>
          <a:bodyPr/>
          <a:lstStyle/>
          <a:p>
            <a:r>
              <a:rPr lang="es-MX" dirty="0"/>
              <a:t>¿Que insumos se necesitan? </a:t>
            </a:r>
          </a:p>
          <a:p>
            <a:r>
              <a:rPr lang="es-MX" dirty="0"/>
              <a:t>Cultivos </a:t>
            </a:r>
          </a:p>
          <a:p>
            <a:r>
              <a:rPr lang="es-MX" dirty="0"/>
              <a:t>Vegetación nativa 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48FE3B2-5E47-4CFA-8572-BAC85D0B9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07907-E2A5-400A-8623-C4870B93F602}" type="datetime1">
              <a:rPr lang="en-US" smtClean="0"/>
              <a:t>5/27/2021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50E4D39-F878-434A-8157-68D04E6B6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dirty="0"/>
              <a:t>Seminario-Taller sobre el “Sistema Geoespacial para la Evaluación del Potencial Energético de los Recursos </a:t>
            </a:r>
            <a:r>
              <a:rPr lang="es-MX" dirty="0" err="1"/>
              <a:t>Biomásicos</a:t>
            </a:r>
            <a:r>
              <a:rPr lang="es-MX" dirty="0"/>
              <a:t> "</a:t>
            </a:r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6422400-D606-47E0-8685-FF05B8947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  <p:graphicFrame>
        <p:nvGraphicFramePr>
          <p:cNvPr id="7" name="Tabla 7">
            <a:extLst>
              <a:ext uri="{FF2B5EF4-FFF2-40B4-BE49-F238E27FC236}">
                <a16:creationId xmlns:a16="http://schemas.microsoft.com/office/drawing/2014/main" id="{2E28EC01-31F8-4A53-9AF3-2B9E8CE848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0937471"/>
              </p:ext>
            </p:extLst>
          </p:nvPr>
        </p:nvGraphicFramePr>
        <p:xfrm>
          <a:off x="2589212" y="3086100"/>
          <a:ext cx="7217518" cy="249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8759">
                  <a:extLst>
                    <a:ext uri="{9D8B030D-6E8A-4147-A177-3AD203B41FA5}">
                      <a16:colId xmlns:a16="http://schemas.microsoft.com/office/drawing/2014/main" val="1446404746"/>
                    </a:ext>
                  </a:extLst>
                </a:gridCol>
                <a:gridCol w="3608759">
                  <a:extLst>
                    <a:ext uri="{9D8B030D-6E8A-4147-A177-3AD203B41FA5}">
                      <a16:colId xmlns:a16="http://schemas.microsoft.com/office/drawing/2014/main" val="16970617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MX" dirty="0"/>
                        <a:t>Insumos Espaciales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Insumos no espaciales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24694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/>
                        <a:t>Modelo de elevación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Rangos de aptitud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60398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/>
                        <a:t>Mapa de precipitación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Valores de productividad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22555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/>
                        <a:t>Mapa de temperatura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88119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/>
                        <a:t>Mapa de suelos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76576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/>
                        <a:t>Mapa de Cubierta y Vegetación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38400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35654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BBD4C8-DF98-4171-A437-774CA872C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2" y="224360"/>
            <a:ext cx="8911687" cy="1280890"/>
          </a:xfrm>
        </p:spPr>
        <p:txBody>
          <a:bodyPr/>
          <a:lstStyle/>
          <a:p>
            <a:r>
              <a:rPr lang="es-MX" dirty="0"/>
              <a:t>Modelado de la productividad</a:t>
            </a:r>
            <a:br>
              <a:rPr lang="es-MX" dirty="0"/>
            </a:br>
            <a:r>
              <a:rPr lang="es-MX" sz="3200" dirty="0"/>
              <a:t>Evaluación multicriterio 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354A770-5FCF-4730-A2E4-3E3811CDD4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415010"/>
            <a:ext cx="8915400" cy="550877"/>
          </a:xfrm>
        </p:spPr>
        <p:txBody>
          <a:bodyPr/>
          <a:lstStyle/>
          <a:p>
            <a:r>
              <a:rPr lang="es-MX" dirty="0"/>
              <a:t>Potencial de </a:t>
            </a:r>
            <a:r>
              <a:rPr lang="es-MX" b="1" dirty="0"/>
              <a:t>caña</a:t>
            </a:r>
            <a:r>
              <a:rPr lang="es-MX" dirty="0"/>
              <a:t> de azúcar en </a:t>
            </a:r>
            <a:r>
              <a:rPr lang="es-MX" sz="2000" b="1" dirty="0"/>
              <a:t>Costa Rica </a:t>
            </a:r>
            <a:endParaRPr lang="es-MX" b="1" dirty="0"/>
          </a:p>
          <a:p>
            <a:pPr marL="0" indent="0">
              <a:buNone/>
            </a:pPr>
            <a:endParaRPr lang="es-MX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48FE3B2-5E47-4CFA-8572-BAC85D0B9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07907-E2A5-400A-8623-C4870B93F602}" type="datetime1">
              <a:rPr lang="en-US" smtClean="0"/>
              <a:t>5/27/2021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50E4D39-F878-434A-8157-68D04E6B6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dirty="0"/>
              <a:t>Seminario-Taller sobre el “Sistema Geoespacial para la Evaluación del Potencial Energético de los Recursos </a:t>
            </a:r>
            <a:r>
              <a:rPr lang="es-MX" dirty="0" err="1"/>
              <a:t>Biomásicos</a:t>
            </a:r>
            <a:r>
              <a:rPr lang="es-MX" dirty="0"/>
              <a:t>"</a:t>
            </a:r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6422400-D606-47E0-8685-FF05B8947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94279A55-DA48-441F-9FCE-34E341D20C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6991" y="1767339"/>
            <a:ext cx="3215457" cy="4363097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5FAAE0EB-9D23-45F0-AC2B-4469637EFB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5623" y="4601102"/>
            <a:ext cx="7095910" cy="1683775"/>
          </a:xfrm>
          <a:prstGeom prst="rect">
            <a:avLst/>
          </a:prstGeom>
        </p:spPr>
      </p:pic>
      <p:graphicFrame>
        <p:nvGraphicFramePr>
          <p:cNvPr id="7" name="Tabla 8">
            <a:extLst>
              <a:ext uri="{FF2B5EF4-FFF2-40B4-BE49-F238E27FC236}">
                <a16:creationId xmlns:a16="http://schemas.microsoft.com/office/drawing/2014/main" id="{CB90E037-1D22-404C-85B3-6213837761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3478598"/>
              </p:ext>
            </p:extLst>
          </p:nvPr>
        </p:nvGraphicFramePr>
        <p:xfrm>
          <a:off x="1275623" y="1771305"/>
          <a:ext cx="7275561" cy="28177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45503">
                  <a:extLst>
                    <a:ext uri="{9D8B030D-6E8A-4147-A177-3AD203B41FA5}">
                      <a16:colId xmlns:a16="http://schemas.microsoft.com/office/drawing/2014/main" val="3949773622"/>
                    </a:ext>
                  </a:extLst>
                </a:gridCol>
                <a:gridCol w="1073888">
                  <a:extLst>
                    <a:ext uri="{9D8B030D-6E8A-4147-A177-3AD203B41FA5}">
                      <a16:colId xmlns:a16="http://schemas.microsoft.com/office/drawing/2014/main" val="2827713115"/>
                    </a:ext>
                  </a:extLst>
                </a:gridCol>
                <a:gridCol w="1169581">
                  <a:extLst>
                    <a:ext uri="{9D8B030D-6E8A-4147-A177-3AD203B41FA5}">
                      <a16:colId xmlns:a16="http://schemas.microsoft.com/office/drawing/2014/main" val="3606485612"/>
                    </a:ext>
                  </a:extLst>
                </a:gridCol>
                <a:gridCol w="1091876">
                  <a:extLst>
                    <a:ext uri="{9D8B030D-6E8A-4147-A177-3AD203B41FA5}">
                      <a16:colId xmlns:a16="http://schemas.microsoft.com/office/drawing/2014/main" val="468064014"/>
                    </a:ext>
                  </a:extLst>
                </a:gridCol>
                <a:gridCol w="994713">
                  <a:extLst>
                    <a:ext uri="{9D8B030D-6E8A-4147-A177-3AD203B41FA5}">
                      <a16:colId xmlns:a16="http://schemas.microsoft.com/office/drawing/2014/main" val="644370354"/>
                    </a:ext>
                  </a:extLst>
                </a:gridCol>
              </a:tblGrid>
              <a:tr h="440267">
                <a:tc>
                  <a:txBody>
                    <a:bodyPr/>
                    <a:lstStyle/>
                    <a:p>
                      <a:r>
                        <a:rPr lang="es-MX" dirty="0"/>
                        <a:t>Variable</a:t>
                      </a:r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r>
                        <a:rPr lang="es-MX" dirty="0"/>
                        <a:t>Nivel de aptitud (Puntos de inflexión)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6408665"/>
                  </a:ext>
                </a:extLst>
              </a:tr>
              <a:tr h="584825">
                <a:tc>
                  <a:txBody>
                    <a:bodyPr/>
                    <a:lstStyle/>
                    <a:p>
                      <a:r>
                        <a:rPr lang="es-MX" dirty="0"/>
                        <a:t>Temperatura promedio anual (°C)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dirty="0"/>
                        <a:t>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dirty="0"/>
                        <a:t>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dirty="0"/>
                        <a:t>32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dirty="0"/>
                        <a:t>35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77682677"/>
                  </a:ext>
                </a:extLst>
              </a:tr>
              <a:tr h="584825">
                <a:tc>
                  <a:txBody>
                    <a:bodyPr/>
                    <a:lstStyle/>
                    <a:p>
                      <a:r>
                        <a:rPr lang="es-MX" dirty="0"/>
                        <a:t>Precipitación media anual (mm)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dirty="0"/>
                        <a:t>1000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dirty="0"/>
                        <a:t>1500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dirty="0"/>
                        <a:t>1500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dirty="0"/>
                        <a:t>1500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30317290"/>
                  </a:ext>
                </a:extLst>
              </a:tr>
              <a:tr h="362034">
                <a:tc>
                  <a:txBody>
                    <a:bodyPr/>
                    <a:lstStyle/>
                    <a:p>
                      <a:r>
                        <a:rPr lang="es-MX" dirty="0"/>
                        <a:t>Pendiente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dirty="0"/>
                        <a:t>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dirty="0"/>
                        <a:t>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dirty="0"/>
                        <a:t>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dirty="0"/>
                        <a:t>35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53523057"/>
                  </a:ext>
                </a:extLst>
              </a:tr>
              <a:tr h="362034">
                <a:tc>
                  <a:txBody>
                    <a:bodyPr/>
                    <a:lstStyle/>
                    <a:p>
                      <a:r>
                        <a:rPr lang="es-MX" dirty="0"/>
                        <a:t>Altitud (msnm)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dirty="0"/>
                        <a:t>400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dirty="0"/>
                        <a:t>400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dirty="0"/>
                        <a:t>400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dirty="0"/>
                        <a:t>1300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18961698"/>
                  </a:ext>
                </a:extLst>
              </a:tr>
              <a:tr h="351254">
                <a:tc>
                  <a:txBody>
                    <a:bodyPr/>
                    <a:lstStyle/>
                    <a:p>
                      <a:r>
                        <a:rPr lang="es-MX" dirty="0">
                          <a:solidFill>
                            <a:srgbClr val="FF0000"/>
                          </a:solidFill>
                        </a:rPr>
                        <a:t>Suelos </a:t>
                      </a:r>
                      <a:r>
                        <a:rPr lang="es-MX" dirty="0">
                          <a:solidFill>
                            <a:schemeClr val="tx1"/>
                          </a:solidFill>
                        </a:rPr>
                        <a:t>(Categórico)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94790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306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BBD4C8-DF98-4171-A437-774CA872C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2" y="224360"/>
            <a:ext cx="8911687" cy="1280890"/>
          </a:xfrm>
        </p:spPr>
        <p:txBody>
          <a:bodyPr/>
          <a:lstStyle/>
          <a:p>
            <a:r>
              <a:rPr lang="es-MX" dirty="0"/>
              <a:t>Modelado de la productividad</a:t>
            </a:r>
            <a:br>
              <a:rPr lang="es-MX" dirty="0"/>
            </a:br>
            <a:r>
              <a:rPr lang="es-MX" sz="3200" dirty="0"/>
              <a:t>Evaluación multicriterio 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354A770-5FCF-4730-A2E4-3E3811CDD4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415010"/>
            <a:ext cx="8915400" cy="550877"/>
          </a:xfrm>
        </p:spPr>
        <p:txBody>
          <a:bodyPr/>
          <a:lstStyle/>
          <a:p>
            <a:r>
              <a:rPr lang="es-MX" dirty="0"/>
              <a:t>Potencial de </a:t>
            </a:r>
            <a:r>
              <a:rPr lang="es-MX" b="1" dirty="0"/>
              <a:t>caña</a:t>
            </a:r>
            <a:r>
              <a:rPr lang="es-MX" dirty="0"/>
              <a:t> de azúcar en </a:t>
            </a:r>
            <a:r>
              <a:rPr lang="es-MX" sz="2000" b="1" dirty="0"/>
              <a:t>Costa Rica </a:t>
            </a:r>
            <a:endParaRPr lang="es-MX" b="1" dirty="0"/>
          </a:p>
          <a:p>
            <a:pPr marL="0" indent="0">
              <a:buNone/>
            </a:pPr>
            <a:endParaRPr lang="es-MX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48FE3B2-5E47-4CFA-8572-BAC85D0B9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07907-E2A5-400A-8623-C4870B93F602}" type="datetime1">
              <a:rPr lang="en-US" smtClean="0"/>
              <a:t>5/27/2021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50E4D39-F878-434A-8157-68D04E6B6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dirty="0"/>
              <a:t>Seminario-Taller sobre el “Sistema Geoespacial para la Evaluación del Potencial Energético de los Recursos </a:t>
            </a:r>
            <a:r>
              <a:rPr lang="es-MX" dirty="0" err="1"/>
              <a:t>Biomásicos</a:t>
            </a:r>
            <a:r>
              <a:rPr lang="es-MX" dirty="0"/>
              <a:t> "</a:t>
            </a:r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6422400-D606-47E0-8685-FF05B8947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D3F73BFA-6DBB-48E6-8478-51497F17B7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948" y="1965887"/>
            <a:ext cx="2639904" cy="2007266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A20B2D57-2B4A-44DD-B552-C7AFEF483B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1508" y="1978734"/>
            <a:ext cx="2639904" cy="2007375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3E38A47B-36D2-49FD-B54B-3869F86DAE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947" y="4141389"/>
            <a:ext cx="2639905" cy="2007375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151A6FFF-111F-4347-9D1E-F9BCCD3062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9897" y="4128542"/>
            <a:ext cx="2638754" cy="200650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8F8C3206-1DC8-4029-9238-E5418C0F87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7646" y="1961255"/>
            <a:ext cx="6060839" cy="4168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2784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BBD4C8-DF98-4171-A437-774CA872C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2" y="224360"/>
            <a:ext cx="8911687" cy="1280890"/>
          </a:xfrm>
        </p:spPr>
        <p:txBody>
          <a:bodyPr/>
          <a:lstStyle/>
          <a:p>
            <a:r>
              <a:rPr lang="es-MX" dirty="0"/>
              <a:t>Modelado de la productividad</a:t>
            </a:r>
            <a:br>
              <a:rPr lang="es-MX" dirty="0"/>
            </a:br>
            <a:r>
              <a:rPr lang="es-MX" sz="3200" dirty="0"/>
              <a:t>Evaluación multicriterio 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354A770-5FCF-4730-A2E4-3E3811CDD4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415010"/>
            <a:ext cx="8915400" cy="550877"/>
          </a:xfrm>
        </p:spPr>
        <p:txBody>
          <a:bodyPr/>
          <a:lstStyle/>
          <a:p>
            <a:r>
              <a:rPr lang="es-MX" dirty="0"/>
              <a:t>Potencial de cultivo de </a:t>
            </a:r>
            <a:r>
              <a:rPr lang="es-MX" b="1" dirty="0"/>
              <a:t>Teca</a:t>
            </a:r>
            <a:r>
              <a:rPr lang="es-MX" dirty="0"/>
              <a:t> en </a:t>
            </a:r>
            <a:r>
              <a:rPr lang="es-MX" b="1" dirty="0"/>
              <a:t>El Salvador </a:t>
            </a:r>
          </a:p>
          <a:p>
            <a:pPr marL="0" indent="0">
              <a:buNone/>
            </a:pPr>
            <a:endParaRPr lang="es-MX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48FE3B2-5E47-4CFA-8572-BAC85D0B9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07907-E2A5-400A-8623-C4870B93F602}" type="datetime1">
              <a:rPr lang="en-US" smtClean="0"/>
              <a:t>5/30/2021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50E4D39-F878-434A-8157-68D04E6B6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dirty="0"/>
              <a:t>Seminario-Taller sobre el “Sistema Geoespacial para la Evaluación del Potencial Energético de los Recursos </a:t>
            </a:r>
            <a:r>
              <a:rPr lang="es-MX" dirty="0" err="1"/>
              <a:t>Biomásicos</a:t>
            </a:r>
            <a:r>
              <a:rPr lang="es-MX" dirty="0"/>
              <a:t> "</a:t>
            </a:r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6422400-D606-47E0-8685-FF05B8947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5FAAE0EB-9D23-45F0-AC2B-4469637EFB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3301" y="4481886"/>
            <a:ext cx="7095910" cy="1683775"/>
          </a:xfrm>
          <a:prstGeom prst="rect">
            <a:avLst/>
          </a:prstGeom>
        </p:spPr>
      </p:pic>
      <p:graphicFrame>
        <p:nvGraphicFramePr>
          <p:cNvPr id="11" name="Tabla 8">
            <a:extLst>
              <a:ext uri="{FF2B5EF4-FFF2-40B4-BE49-F238E27FC236}">
                <a16:creationId xmlns:a16="http://schemas.microsoft.com/office/drawing/2014/main" id="{42152B56-3E3D-4AB2-93A3-1112233330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3765837"/>
              </p:ext>
            </p:extLst>
          </p:nvPr>
        </p:nvGraphicFramePr>
        <p:xfrm>
          <a:off x="1311579" y="1787170"/>
          <a:ext cx="10012095" cy="26947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53386">
                  <a:extLst>
                    <a:ext uri="{9D8B030D-6E8A-4147-A177-3AD203B41FA5}">
                      <a16:colId xmlns:a16="http://schemas.microsoft.com/office/drawing/2014/main" val="3949773622"/>
                    </a:ext>
                  </a:extLst>
                </a:gridCol>
                <a:gridCol w="1477806">
                  <a:extLst>
                    <a:ext uri="{9D8B030D-6E8A-4147-A177-3AD203B41FA5}">
                      <a16:colId xmlns:a16="http://schemas.microsoft.com/office/drawing/2014/main" val="2827713115"/>
                    </a:ext>
                  </a:extLst>
                </a:gridCol>
                <a:gridCol w="1609491">
                  <a:extLst>
                    <a:ext uri="{9D8B030D-6E8A-4147-A177-3AD203B41FA5}">
                      <a16:colId xmlns:a16="http://schemas.microsoft.com/office/drawing/2014/main" val="3606485612"/>
                    </a:ext>
                  </a:extLst>
                </a:gridCol>
                <a:gridCol w="1502560">
                  <a:extLst>
                    <a:ext uri="{9D8B030D-6E8A-4147-A177-3AD203B41FA5}">
                      <a16:colId xmlns:a16="http://schemas.microsoft.com/office/drawing/2014/main" val="468064014"/>
                    </a:ext>
                  </a:extLst>
                </a:gridCol>
                <a:gridCol w="1368852">
                  <a:extLst>
                    <a:ext uri="{9D8B030D-6E8A-4147-A177-3AD203B41FA5}">
                      <a16:colId xmlns:a16="http://schemas.microsoft.com/office/drawing/2014/main" val="644370354"/>
                    </a:ext>
                  </a:extLst>
                </a:gridCol>
              </a:tblGrid>
              <a:tr h="360694">
                <a:tc>
                  <a:txBody>
                    <a:bodyPr/>
                    <a:lstStyle/>
                    <a:p>
                      <a:r>
                        <a:rPr lang="es-MX" dirty="0"/>
                        <a:t>Variable</a:t>
                      </a:r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r>
                        <a:rPr lang="es-MX" dirty="0"/>
                        <a:t>Nivel de aptitud (Puntos de inflexión)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6408665"/>
                  </a:ext>
                </a:extLst>
              </a:tr>
              <a:tr h="585358">
                <a:tc>
                  <a:txBody>
                    <a:bodyPr/>
                    <a:lstStyle/>
                    <a:p>
                      <a:r>
                        <a:rPr lang="es-MX" dirty="0"/>
                        <a:t>Temperatura promedio anual (°C)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dirty="0"/>
                        <a:t>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dirty="0"/>
                        <a:t>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dirty="0"/>
                        <a:t>27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dirty="0"/>
                        <a:t>35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77682677"/>
                  </a:ext>
                </a:extLst>
              </a:tr>
              <a:tr h="585358">
                <a:tc>
                  <a:txBody>
                    <a:bodyPr/>
                    <a:lstStyle/>
                    <a:p>
                      <a:r>
                        <a:rPr lang="es-MX" dirty="0"/>
                        <a:t>Precipitación media anual (mm)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dirty="0"/>
                        <a:t>500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dirty="0"/>
                        <a:t>1500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dirty="0"/>
                        <a:t>2000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dirty="0"/>
                        <a:t>3500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30317290"/>
                  </a:ext>
                </a:extLst>
              </a:tr>
              <a:tr h="334490">
                <a:tc>
                  <a:txBody>
                    <a:bodyPr/>
                    <a:lstStyle/>
                    <a:p>
                      <a:r>
                        <a:rPr lang="es-MX" dirty="0"/>
                        <a:t>Pendiente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dirty="0"/>
                        <a:t>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dirty="0"/>
                        <a:t>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dirty="0"/>
                        <a:t>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dirty="0"/>
                        <a:t>35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53523057"/>
                  </a:ext>
                </a:extLst>
              </a:tr>
              <a:tr h="334490">
                <a:tc>
                  <a:txBody>
                    <a:bodyPr/>
                    <a:lstStyle/>
                    <a:p>
                      <a:r>
                        <a:rPr lang="es-MX" dirty="0"/>
                        <a:t>Altitud (msnm)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dirty="0"/>
                        <a:t>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dirty="0"/>
                        <a:t>600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dirty="0"/>
                        <a:t>1500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18961698"/>
                  </a:ext>
                </a:extLst>
              </a:tr>
              <a:tr h="334490">
                <a:tc>
                  <a:txBody>
                    <a:bodyPr/>
                    <a:lstStyle/>
                    <a:p>
                      <a:r>
                        <a:rPr lang="es-MX" dirty="0">
                          <a:solidFill>
                            <a:srgbClr val="FF0000"/>
                          </a:solidFill>
                        </a:rPr>
                        <a:t>Suelos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94790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36259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BBD4C8-DF98-4171-A437-774CA872C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2" y="224360"/>
            <a:ext cx="8911687" cy="1280890"/>
          </a:xfrm>
        </p:spPr>
        <p:txBody>
          <a:bodyPr/>
          <a:lstStyle/>
          <a:p>
            <a:r>
              <a:rPr lang="es-MX" dirty="0"/>
              <a:t>Modelado de la productividad</a:t>
            </a:r>
            <a:br>
              <a:rPr lang="es-MX" dirty="0"/>
            </a:br>
            <a:r>
              <a:rPr lang="es-MX" sz="3200" dirty="0"/>
              <a:t>Evaluación multicriterio 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354A770-5FCF-4730-A2E4-3E3811CDD4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415010"/>
            <a:ext cx="8915400" cy="550877"/>
          </a:xfrm>
        </p:spPr>
        <p:txBody>
          <a:bodyPr/>
          <a:lstStyle/>
          <a:p>
            <a:r>
              <a:rPr lang="es-MX" dirty="0"/>
              <a:t>Potencial de cultivo de Teca en </a:t>
            </a:r>
            <a:r>
              <a:rPr lang="es-MX" sz="2000" b="1" dirty="0"/>
              <a:t>El Salvador  </a:t>
            </a:r>
            <a:endParaRPr lang="es-MX" b="1" dirty="0"/>
          </a:p>
          <a:p>
            <a:pPr marL="0" indent="0">
              <a:buNone/>
            </a:pPr>
            <a:endParaRPr lang="es-MX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48FE3B2-5E47-4CFA-8572-BAC85D0B9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07907-E2A5-400A-8623-C4870B93F602}" type="datetime1">
              <a:rPr lang="en-US" smtClean="0"/>
              <a:t>5/28/2021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50E4D39-F878-434A-8157-68D04E6B6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dirty="0"/>
              <a:t>Seminario-Taller sobre el “Sistema Geoespacial para la Evaluación del Potencial Energético de los Recursos </a:t>
            </a:r>
            <a:r>
              <a:rPr lang="es-MX" dirty="0" err="1"/>
              <a:t>Biomásicos</a:t>
            </a:r>
            <a:r>
              <a:rPr lang="es-MX" dirty="0"/>
              <a:t> "</a:t>
            </a:r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6422400-D606-47E0-8685-FF05B8947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E4E5C91-354D-4497-98AF-319F3394D7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2109" y="1853472"/>
            <a:ext cx="3352854" cy="198913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6EBDF6A2-F9BF-4B32-9A0A-D8D68E29AF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2110" y="3974142"/>
            <a:ext cx="3352854" cy="198913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CBF3B6AE-84DB-4A1F-A17F-D07B92971D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9934" y="1853472"/>
            <a:ext cx="3352854" cy="1989138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0730219B-91F8-459F-AB1E-B98ACDDBBC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9934" y="3995246"/>
            <a:ext cx="3352854" cy="1989138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BFB07674-E458-43CF-952C-4B5318D54E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1941" y="1832728"/>
            <a:ext cx="7250847" cy="430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200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eme_Bioenergy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_Bioenergy" id="{30813F2A-DB9D-4A43-B213-CD851CAE18FA}" vid="{42E1AF49-67B4-4092-87A8-B37D0B7AC43F}"/>
    </a:ext>
  </a:extLst>
</a:theme>
</file>

<file path=ppt/theme/theme2.xml><?xml version="1.0" encoding="utf-8"?>
<a:theme xmlns:a="http://schemas.openxmlformats.org/drawingml/2006/main" name="1_Theme_Bioenergy">
  <a:themeElements>
    <a:clrScheme name="Espiral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Espiral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spiral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_Bioenergy" id="{30813F2A-DB9D-4A43-B213-CD851CAE18FA}" vid="{42E1AF49-67B4-4092-87A8-B37D0B7AC43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Theme_Bioenergy</Template>
  <TotalTime>8192</TotalTime>
  <Words>767</Words>
  <Application>Microsoft Office PowerPoint</Application>
  <PresentationFormat>Panorámica</PresentationFormat>
  <Paragraphs>136</Paragraphs>
  <Slides>14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14</vt:i4>
      </vt:variant>
    </vt:vector>
  </HeadingPairs>
  <TitlesOfParts>
    <vt:vector size="21" baseType="lpstr">
      <vt:lpstr>Arial</vt:lpstr>
      <vt:lpstr>Arial</vt:lpstr>
      <vt:lpstr>Calibri</vt:lpstr>
      <vt:lpstr>Century Gothic</vt:lpstr>
      <vt:lpstr>Wingdings 3</vt:lpstr>
      <vt:lpstr>Theme_Bioenergy</vt:lpstr>
      <vt:lpstr>1_Theme_Bioenergy</vt:lpstr>
      <vt:lpstr>Sistema Geoespacial para la Evaluación del Potencial Energético de los Recursos Biomásicos</vt:lpstr>
      <vt:lpstr>Modelado de la productividad </vt:lpstr>
      <vt:lpstr>Modelado de la productividad Evaluación multicriterio </vt:lpstr>
      <vt:lpstr>Modelado de la productividad Evaluación multicriterio </vt:lpstr>
      <vt:lpstr>Modelado de la productividad Evaluación multicriterio</vt:lpstr>
      <vt:lpstr>Modelado de la productividad Evaluación multicriterio </vt:lpstr>
      <vt:lpstr>Modelado de la productividad Evaluación multicriterio </vt:lpstr>
      <vt:lpstr>Modelado de la productividad Evaluación multicriterio </vt:lpstr>
      <vt:lpstr>Modelado de la productividad Evaluación multicriterio </vt:lpstr>
      <vt:lpstr>Modelado de la productividad Evaluación multicriterio </vt:lpstr>
      <vt:lpstr>Espacialización de información </vt:lpstr>
      <vt:lpstr>Espacialización de información </vt:lpstr>
      <vt:lpstr>Presentación de PowerPoint</vt:lpstr>
      <vt:lpstr>GRACIAS!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ADRIAN GHILARDI</dc:creator>
  <cp:lastModifiedBy>Jose Luis Caballero</cp:lastModifiedBy>
  <cp:revision>149</cp:revision>
  <dcterms:created xsi:type="dcterms:W3CDTF">2018-03-06T17:27:22Z</dcterms:created>
  <dcterms:modified xsi:type="dcterms:W3CDTF">2021-05-31T00:32:38Z</dcterms:modified>
</cp:coreProperties>
</file>