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36"/>
  </p:notesMasterIdLst>
  <p:sldIdLst>
    <p:sldId id="320" r:id="rId2"/>
    <p:sldId id="386" r:id="rId3"/>
    <p:sldId id="413" r:id="rId4"/>
    <p:sldId id="414" r:id="rId5"/>
    <p:sldId id="360" r:id="rId6"/>
    <p:sldId id="347" r:id="rId7"/>
    <p:sldId id="387" r:id="rId8"/>
    <p:sldId id="412" r:id="rId9"/>
    <p:sldId id="388" r:id="rId10"/>
    <p:sldId id="400" r:id="rId11"/>
    <p:sldId id="339" r:id="rId12"/>
    <p:sldId id="396" r:id="rId13"/>
    <p:sldId id="390" r:id="rId14"/>
    <p:sldId id="401" r:id="rId15"/>
    <p:sldId id="397" r:id="rId16"/>
    <p:sldId id="398" r:id="rId17"/>
    <p:sldId id="399" r:id="rId18"/>
    <p:sldId id="391" r:id="rId19"/>
    <p:sldId id="402" r:id="rId20"/>
    <p:sldId id="403" r:id="rId21"/>
    <p:sldId id="404" r:id="rId22"/>
    <p:sldId id="392" r:id="rId23"/>
    <p:sldId id="405" r:id="rId24"/>
    <p:sldId id="406" r:id="rId25"/>
    <p:sldId id="407" r:id="rId26"/>
    <p:sldId id="389" r:id="rId27"/>
    <p:sldId id="393" r:id="rId28"/>
    <p:sldId id="394" r:id="rId29"/>
    <p:sldId id="408" r:id="rId30"/>
    <p:sldId id="410" r:id="rId31"/>
    <p:sldId id="411" r:id="rId32"/>
    <p:sldId id="409" r:id="rId33"/>
    <p:sldId id="395" r:id="rId34"/>
    <p:sldId id="378" r:id="rId35"/>
  </p:sldIdLst>
  <p:sldSz cx="1116171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7FF"/>
    <a:srgbClr val="15A0FF"/>
    <a:srgbClr val="15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6" autoAdjust="0"/>
    <p:restoredTop sz="94484" autoAdjust="0"/>
  </p:normalViewPr>
  <p:slideViewPr>
    <p:cSldViewPr snapToGrid="0">
      <p:cViewPr>
        <p:scale>
          <a:sx n="70" d="100"/>
          <a:sy n="70" d="100"/>
        </p:scale>
        <p:origin x="-900" y="-72"/>
      </p:cViewPr>
      <p:guideLst>
        <p:guide orient="horz" pos="2160"/>
        <p:guide pos="35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73796-80B3-40F5-95B4-0B9E4BBC0546}" type="datetimeFigureOut">
              <a:rPr lang="es-MX" smtClean="0"/>
              <a:t>30/06/2021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1143000"/>
            <a:ext cx="5022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516F6-ECFE-44C1-AD8B-0DDAD2666F4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3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443" y="1706471"/>
            <a:ext cx="8162003" cy="2724845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7443" y="4680828"/>
            <a:ext cx="816200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70411" y="6135809"/>
            <a:ext cx="6976070" cy="365125"/>
          </a:xfrm>
        </p:spPr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610548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4921" y="-785"/>
            <a:ext cx="2157523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674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3809" y="624110"/>
            <a:ext cx="8158603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0410" y="2133600"/>
            <a:ext cx="816200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6003" y="6130437"/>
            <a:ext cx="1049416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66B42-0556-4E15-A4DB-E5E3C0289405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0411" y="6135809"/>
            <a:ext cx="6976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3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rjtauro@gmail.com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153278" y="9395"/>
            <a:ext cx="11008435" cy="1662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2009103"/>
            <a:ext cx="11161713" cy="20606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1AC9D-4FE4-491A-AF50-3B8E93A2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981"/>
            <a:ext cx="11161713" cy="1766979"/>
          </a:xfrm>
          <a:noFill/>
        </p:spPr>
        <p:txBody>
          <a:bodyPr>
            <a:normAutofit fontScale="90000"/>
          </a:bodyPr>
          <a:lstStyle/>
          <a:p>
            <a:r>
              <a:rPr lang="es-ES" sz="3000" b="1" dirty="0"/>
              <a:t>SEGUNDA CAPACITACIÓN </a:t>
            </a:r>
            <a:r>
              <a:rPr lang="es-ES" sz="3000" b="1" dirty="0" smtClean="0"/>
              <a:t>SOBRE EL USO DE LA  </a:t>
            </a:r>
            <a:r>
              <a:rPr lang="es-ES" sz="3000" b="1" dirty="0"/>
              <a:t>PLATAFORMA GEOESPACIAL DE BIOMASA (CEPAL-UNAM-SICA)</a:t>
            </a:r>
            <a:r>
              <a:rPr lang="es-ES" sz="3000" dirty="0"/>
              <a:t/>
            </a:r>
            <a:br>
              <a:rPr lang="es-ES" sz="3000" dirty="0"/>
            </a:br>
            <a:endParaRPr lang="es-ES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D8A655-EC94-43D2-91AD-8F2D679A2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9149" y="5978936"/>
            <a:ext cx="5143165" cy="859749"/>
          </a:xfrm>
        </p:spPr>
        <p:txBody>
          <a:bodyPr>
            <a:normAutofit/>
          </a:bodyPr>
          <a:lstStyle/>
          <a:p>
            <a:pPr algn="r"/>
            <a:endParaRPr lang="es-MX" sz="2000" b="1" dirty="0"/>
          </a:p>
          <a:p>
            <a:pPr algn="r"/>
            <a:r>
              <a:rPr lang="es-MX" sz="2000" dirty="0" smtClean="0"/>
              <a:t>30 de Junio 2021</a:t>
            </a:r>
            <a:endParaRPr lang="es-MX" sz="2000" dirty="0"/>
          </a:p>
        </p:txBody>
      </p:sp>
      <p:pic>
        <p:nvPicPr>
          <p:cNvPr id="7172" name="Picture 4" descr="Resultado de imagen para cluster biocombustibles solid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1"/>
          <a:stretch/>
        </p:blipFill>
        <p:spPr bwMode="auto">
          <a:xfrm>
            <a:off x="3484011" y="951286"/>
            <a:ext cx="2216624" cy="70909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57D8A655-EC94-43D2-91AD-8F2D679A2512}"/>
              </a:ext>
            </a:extLst>
          </p:cNvPr>
          <p:cNvSpPr txBox="1">
            <a:spLocks/>
          </p:cNvSpPr>
          <p:nvPr/>
        </p:nvSpPr>
        <p:spPr>
          <a:xfrm>
            <a:off x="1081590" y="4340745"/>
            <a:ext cx="8998532" cy="475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i="1" dirty="0" smtClean="0"/>
              <a:t>Evaluación del potencial energético de los recursos </a:t>
            </a:r>
            <a:r>
              <a:rPr lang="es-ES" sz="2400" i="1" dirty="0" err="1" smtClean="0"/>
              <a:t>biomásicos</a:t>
            </a:r>
            <a:r>
              <a:rPr lang="es-ES" sz="2400" i="1" dirty="0" smtClean="0"/>
              <a:t> en Honduras, utilizando la plataforma </a:t>
            </a:r>
            <a:r>
              <a:rPr lang="es-ES" sz="2400" i="1" dirty="0" err="1" smtClean="0"/>
              <a:t>geospacial</a:t>
            </a:r>
            <a:r>
              <a:rPr lang="es-ES" sz="2400" i="1" dirty="0" smtClean="0"/>
              <a:t> del SICA</a:t>
            </a:r>
            <a:endParaRPr lang="es-MX" sz="2200" i="1" dirty="0" smtClean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0" y="12879"/>
            <a:ext cx="2707245" cy="951286"/>
          </a:xfrm>
          <a:prstGeom prst="rect">
            <a:avLst/>
          </a:prstGeom>
        </p:spPr>
      </p:pic>
      <p:pic>
        <p:nvPicPr>
          <p:cNvPr id="9218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14417"/>
          <a:stretch/>
        </p:blipFill>
        <p:spPr bwMode="auto">
          <a:xfrm>
            <a:off x="166247" y="9002"/>
            <a:ext cx="1648697" cy="16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65" y="659595"/>
            <a:ext cx="873942" cy="96297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90" y="41402"/>
            <a:ext cx="2760066" cy="828326"/>
          </a:xfrm>
          <a:prstGeom prst="rect">
            <a:avLst/>
          </a:prstGeom>
        </p:spPr>
      </p:pic>
      <p:pic>
        <p:nvPicPr>
          <p:cNvPr id="16" name="Picture 2" descr="Comisión Económica para América Latina y el Caribe - Wikipedia, la  enciclopedia lib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99" y="12878"/>
            <a:ext cx="1314914" cy="16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57D8A655-EC94-43D2-91AD-8F2D679A2512}"/>
              </a:ext>
            </a:extLst>
          </p:cNvPr>
          <p:cNvSpPr txBox="1">
            <a:spLocks/>
          </p:cNvSpPr>
          <p:nvPr/>
        </p:nvSpPr>
        <p:spPr>
          <a:xfrm>
            <a:off x="1035073" y="5735092"/>
            <a:ext cx="8998532" cy="475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i="1" dirty="0" smtClean="0"/>
              <a:t>Raúl Tauro</a:t>
            </a:r>
            <a:r>
              <a:rPr lang="es-ES" sz="2400" i="1" dirty="0" smtClean="0"/>
              <a:t> – </a:t>
            </a:r>
            <a:r>
              <a:rPr lang="es-ES" sz="2000" i="1" dirty="0" smtClean="0">
                <a:hlinkClick r:id="rId8"/>
              </a:rPr>
              <a:t>rjtauro@gmail</a:t>
            </a:r>
            <a:r>
              <a:rPr lang="es-ES" sz="2000" i="1" dirty="0" smtClean="0">
                <a:hlinkClick r:id="rId8"/>
              </a:rPr>
              <a:t>.com</a:t>
            </a:r>
            <a:r>
              <a:rPr lang="es-ES" sz="2400" i="1" dirty="0" smtClean="0"/>
              <a:t> </a:t>
            </a:r>
            <a:endParaRPr lang="es-MX" sz="2200" i="1" dirty="0" smtClean="0"/>
          </a:p>
        </p:txBody>
      </p:sp>
    </p:spTree>
    <p:extLst>
      <p:ext uri="{BB962C8B-B14F-4D97-AF65-F5344CB8AC3E}">
        <p14:creationId xmlns:p14="http://schemas.microsoft.com/office/powerpoint/2010/main" val="8615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057494" y="1203762"/>
            <a:ext cx="866260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2000" dirty="0"/>
              <a:t>1) Recursos Forestales: </a:t>
            </a:r>
          </a:p>
          <a:p>
            <a:pPr>
              <a:spcAft>
                <a:spcPts val="600"/>
              </a:spcAft>
            </a:pPr>
            <a:r>
              <a:rPr lang="es-MX" sz="2000" dirty="0"/>
              <a:t>a) subproductos del aprovechamiento y la industria forestal, </a:t>
            </a:r>
          </a:p>
          <a:p>
            <a:pPr>
              <a:spcAft>
                <a:spcPts val="600"/>
              </a:spcAft>
            </a:pPr>
            <a:r>
              <a:rPr lang="es-MX" sz="2000" dirty="0"/>
              <a:t>b) plantaciones forestales dedicadas y </a:t>
            </a:r>
          </a:p>
          <a:p>
            <a:pPr>
              <a:spcAft>
                <a:spcPts val="600"/>
              </a:spcAft>
            </a:pPr>
            <a:r>
              <a:rPr lang="es-MX" sz="2000" dirty="0"/>
              <a:t>c) aprovechamiento de bosques </a:t>
            </a:r>
            <a:r>
              <a:rPr lang="es-MX" sz="2000" dirty="0" smtClean="0"/>
              <a:t>nativos</a:t>
            </a:r>
          </a:p>
          <a:p>
            <a:pPr>
              <a:spcAft>
                <a:spcPts val="600"/>
              </a:spcAft>
            </a:pPr>
            <a:endParaRPr lang="es-ES" sz="2000" dirty="0" smtClean="0"/>
          </a:p>
          <a:p>
            <a:pPr>
              <a:spcAft>
                <a:spcPts val="600"/>
              </a:spcAft>
            </a:pPr>
            <a:endParaRPr lang="es-ES" sz="2000" dirty="0" smtClean="0"/>
          </a:p>
          <a:p>
            <a:pPr>
              <a:spcAft>
                <a:spcPts val="600"/>
              </a:spcAft>
            </a:pPr>
            <a:r>
              <a:rPr lang="es-ES" sz="2000" dirty="0" smtClean="0"/>
              <a:t>2) Residuos agropecuarios</a:t>
            </a:r>
          </a:p>
          <a:p>
            <a:pPr>
              <a:spcAft>
                <a:spcPts val="600"/>
              </a:spcAft>
            </a:pPr>
            <a:endParaRPr lang="es-ES" sz="2000" dirty="0"/>
          </a:p>
          <a:p>
            <a:pPr>
              <a:spcAft>
                <a:spcPts val="600"/>
              </a:spcAft>
            </a:pPr>
            <a:endParaRPr lang="es-MX" sz="2000" dirty="0"/>
          </a:p>
          <a:p>
            <a:pPr>
              <a:spcAft>
                <a:spcPts val="600"/>
              </a:spcAft>
            </a:pPr>
            <a:r>
              <a:rPr lang="es-MX" sz="2000" dirty="0" smtClean="0"/>
              <a:t>3) </a:t>
            </a:r>
            <a:r>
              <a:rPr lang="es-MX" sz="2000" dirty="0"/>
              <a:t>Cultivos </a:t>
            </a:r>
            <a:r>
              <a:rPr lang="es-MX" sz="2000" dirty="0" smtClean="0"/>
              <a:t>dedicados</a:t>
            </a:r>
          </a:p>
          <a:p>
            <a:pPr>
              <a:spcAft>
                <a:spcPts val="600"/>
              </a:spcAft>
            </a:pPr>
            <a:endParaRPr lang="es-ES" sz="2000" dirty="0" smtClean="0"/>
          </a:p>
          <a:p>
            <a:pPr>
              <a:spcAft>
                <a:spcPts val="600"/>
              </a:spcAft>
            </a:pPr>
            <a:endParaRPr lang="es-MX" sz="2000" dirty="0"/>
          </a:p>
          <a:p>
            <a:pPr>
              <a:spcAft>
                <a:spcPts val="600"/>
              </a:spcAft>
            </a:pPr>
            <a:r>
              <a:rPr lang="es-MX" dirty="0"/>
              <a:t>Para el caso de las plantaciones forestales dedicadas y de los cultivos, se estimó el potencial teórico, considerando que ambos recursos no existen actualmente en el </a:t>
            </a:r>
            <a:r>
              <a:rPr lang="es-MX" dirty="0" smtClean="0"/>
              <a:t>país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60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MX" sz="2200" b="1" dirty="0" smtClean="0"/>
              <a:t>1. Subproductos </a:t>
            </a:r>
            <a:r>
              <a:rPr lang="es-MX" sz="2200" b="1" dirty="0"/>
              <a:t>del aprovechamiento y la industria </a:t>
            </a:r>
            <a:r>
              <a:rPr lang="es-MX" sz="2200" b="1" dirty="0" smtClean="0"/>
              <a:t>forestal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4006" y="1340491"/>
            <a:ext cx="967556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Datos NO espaciales</a:t>
            </a:r>
          </a:p>
          <a:p>
            <a:endParaRPr lang="es-MX" dirty="0" smtClean="0"/>
          </a:p>
          <a:p>
            <a:r>
              <a:rPr lang="es-MX" dirty="0" smtClean="0"/>
              <a:t>Volumen </a:t>
            </a:r>
            <a:r>
              <a:rPr lang="es-MX" dirty="0"/>
              <a:t>de la producción forestal maderable, obtenida del Anuario Estadístico Forestal de Honduras (AEFH, 2015). </a:t>
            </a:r>
            <a:endParaRPr lang="es-MX" dirty="0" smtClean="0"/>
          </a:p>
          <a:p>
            <a:endParaRPr lang="es-MX" dirty="0"/>
          </a:p>
          <a:p>
            <a:pPr>
              <a:spcAft>
                <a:spcPts val="600"/>
              </a:spcAft>
            </a:pPr>
            <a:r>
              <a:rPr lang="es-MX" dirty="0" smtClean="0"/>
              <a:t>a</a:t>
            </a:r>
            <a:r>
              <a:rPr lang="es-MX" dirty="0"/>
              <a:t>) subproductos de la extracción forestal: los que se generan durante las prácticas de extracción de la madera comercial (en rollo), y está conformado por ramas, puntas y árboles con diámetros no comerciales. </a:t>
            </a:r>
          </a:p>
          <a:p>
            <a:pPr>
              <a:spcAft>
                <a:spcPts val="600"/>
              </a:spcAft>
            </a:pPr>
            <a:r>
              <a:rPr lang="es-MX" dirty="0"/>
              <a:t>b) subproductos de la industria maderera: corresponden a los residuos que se generan principalmente en los aserraderos, en particular al aserrín, costeros, corteza, puntas y recortes.</a:t>
            </a:r>
          </a:p>
          <a:p>
            <a:r>
              <a:rPr lang="es-MX" dirty="0"/>
              <a:t> </a:t>
            </a:r>
          </a:p>
          <a:p>
            <a:r>
              <a:rPr lang="es-MX" dirty="0"/>
              <a:t>Para ambos casos se consideró un </a:t>
            </a:r>
            <a:r>
              <a:rPr lang="es-MX" b="1" i="1" dirty="0"/>
              <a:t>coeficiente promedio de generación de residuos igual a 0.5, una densidad media de la madera de 0.5 </a:t>
            </a:r>
            <a:r>
              <a:rPr lang="es-MX" b="1" i="1" dirty="0" err="1"/>
              <a:t>tMS</a:t>
            </a:r>
            <a:r>
              <a:rPr lang="es-MX" b="1" i="1" dirty="0"/>
              <a:t>/m</a:t>
            </a:r>
            <a:r>
              <a:rPr lang="es-MX" b="1" i="1" baseline="30000" dirty="0"/>
              <a:t>3</a:t>
            </a:r>
            <a:r>
              <a:rPr lang="es-MX" b="1" i="1" dirty="0"/>
              <a:t> y un contenido energético promedio de 18 </a:t>
            </a:r>
            <a:r>
              <a:rPr lang="es-MX" b="1" i="1" dirty="0" err="1"/>
              <a:t>Gigajoules</a:t>
            </a:r>
            <a:r>
              <a:rPr lang="es-MX" b="1" i="1" dirty="0"/>
              <a:t>/</a:t>
            </a:r>
            <a:r>
              <a:rPr lang="es-MX" b="1" i="1" dirty="0" err="1"/>
              <a:t>tMS</a:t>
            </a:r>
            <a:r>
              <a:rPr lang="es-MX" b="1" i="1" dirty="0"/>
              <a:t>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24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MX" sz="2200" b="1" dirty="0" smtClean="0"/>
              <a:t>1. Subproductos </a:t>
            </a:r>
            <a:r>
              <a:rPr lang="es-MX" sz="2200" b="1" dirty="0"/>
              <a:t>del aprovechamiento y la industria </a:t>
            </a:r>
            <a:r>
              <a:rPr lang="es-MX" sz="2200" b="1" dirty="0" smtClean="0"/>
              <a:t>forestal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050973"/>
              </p:ext>
            </p:extLst>
          </p:nvPr>
        </p:nvGraphicFramePr>
        <p:xfrm>
          <a:off x="307976" y="2273084"/>
          <a:ext cx="9671596" cy="410895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72690"/>
                <a:gridCol w="2618831"/>
                <a:gridCol w="1683961"/>
                <a:gridCol w="2112153"/>
                <a:gridCol w="168396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Tipo de recurso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Volumen de la producción forestal maderable o aserrada (Millones de m</a:t>
                      </a:r>
                      <a:r>
                        <a:rPr lang="es-MX" sz="1800" baseline="30000" dirty="0">
                          <a:effectLst/>
                        </a:rPr>
                        <a:t>3</a:t>
                      </a:r>
                      <a:r>
                        <a:rPr lang="es-MX" sz="1800" dirty="0">
                          <a:effectLst/>
                        </a:rPr>
                        <a:t>r)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Coeficiente de generación de residuos (%)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Disponibilidad de residuos (Millones tMS/año)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Equivalente en energía primaria (PJ/año)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Subproductos de la extracción forestal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0.52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0.50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0.13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2.3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Subproductos de la industria maderera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0.28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0.50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0.07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TOTAL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3.5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1790577" y="1543556"/>
            <a:ext cx="6553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Potencial energético de subproductos de la extracción forestal y la industria maderera</a:t>
            </a:r>
          </a:p>
        </p:txBody>
      </p:sp>
    </p:spTree>
    <p:extLst>
      <p:ext uri="{BB962C8B-B14F-4D97-AF65-F5344CB8AC3E}">
        <p14:creationId xmlns:p14="http://schemas.microsoft.com/office/powerpoint/2010/main" val="23818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 smtClean="0"/>
              <a:t>2. Plantaciones forestales dedicadas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5576" y="1339513"/>
            <a:ext cx="995246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El potencial teórico para las plantaciones se obtuvo utilizando un método </a:t>
            </a:r>
            <a:r>
              <a:rPr lang="es-MX" dirty="0" err="1"/>
              <a:t>multicriterio</a:t>
            </a:r>
            <a:r>
              <a:rPr lang="es-MX" dirty="0"/>
              <a:t> ligado a un sistema de información geográfica (SIG), mediante el cual se calculó un índice de productividad basado en 4 criterios claves que determinan la calidad de un sitio para el establecimiento de plantaciones energéticas, representado como el índice de aptitud. </a:t>
            </a:r>
            <a:endParaRPr lang="es-MX" dirty="0" smtClean="0"/>
          </a:p>
          <a:p>
            <a:endParaRPr lang="es-MX" dirty="0"/>
          </a:p>
          <a:p>
            <a:r>
              <a:rPr lang="es-MX" dirty="0" smtClean="0"/>
              <a:t>Los </a:t>
            </a:r>
            <a:r>
              <a:rPr lang="es-MX" dirty="0"/>
              <a:t>criterios clave utilizados fueron: </a:t>
            </a:r>
          </a:p>
          <a:p>
            <a:r>
              <a:rPr lang="es-MX" dirty="0"/>
              <a:t>1) </a:t>
            </a:r>
            <a:r>
              <a:rPr lang="es-MX" dirty="0" err="1"/>
              <a:t>Elevaci</a:t>
            </a:r>
            <a:r>
              <a:rPr lang="es-ES" dirty="0" err="1"/>
              <a:t>ón</a:t>
            </a:r>
            <a:r>
              <a:rPr lang="es-ES" dirty="0"/>
              <a:t> (altitud)</a:t>
            </a:r>
            <a:r>
              <a:rPr lang="es-MX" dirty="0"/>
              <a:t>,</a:t>
            </a:r>
          </a:p>
          <a:p>
            <a:r>
              <a:rPr lang="es-MX" dirty="0"/>
              <a:t>2) pendientes,</a:t>
            </a:r>
          </a:p>
          <a:p>
            <a:r>
              <a:rPr lang="es-ES" dirty="0"/>
              <a:t>3) capas de uso de suelo, y</a:t>
            </a:r>
            <a:endParaRPr lang="es-MX" dirty="0"/>
          </a:p>
          <a:p>
            <a:r>
              <a:rPr lang="es-MX" dirty="0"/>
              <a:t>4) precipitación total anual. </a:t>
            </a:r>
            <a:endParaRPr lang="es-MX" dirty="0" smtClean="0"/>
          </a:p>
          <a:p>
            <a:endParaRPr lang="es-ES" dirty="0" smtClean="0"/>
          </a:p>
          <a:p>
            <a:endParaRPr lang="es-ES" dirty="0"/>
          </a:p>
          <a:p>
            <a:endParaRPr lang="es-MX" dirty="0"/>
          </a:p>
          <a:p>
            <a:r>
              <a:rPr lang="es-MX" dirty="0"/>
              <a:t>Se obtuvieron superficies con valores de índice de aptitud variables entre 0 y 1, indicando diferente potencial para el establecimiento de plantaciones forestales. Valores cercanos a 0 indican potencial bajo, y valores cercanos a 1 indican las mejores condiciones de aptitud para las plantaciones, resultando en un potencial relativamente elevado. </a:t>
            </a:r>
          </a:p>
        </p:txBody>
      </p:sp>
      <p:grpSp>
        <p:nvGrpSpPr>
          <p:cNvPr id="21" name="Grupo 87">
            <a:extLst>
              <a:ext uri="{FF2B5EF4-FFF2-40B4-BE49-F238E27FC236}">
                <a16:creationId xmlns:a16="http://schemas.microsoft.com/office/drawing/2014/main" xmlns="" id="{2E6986AA-3D27-4FE7-80F0-7B5749B19073}"/>
              </a:ext>
            </a:extLst>
          </p:cNvPr>
          <p:cNvGrpSpPr/>
          <p:nvPr/>
        </p:nvGrpSpPr>
        <p:grpSpPr>
          <a:xfrm>
            <a:off x="4482995" y="2843507"/>
            <a:ext cx="5069981" cy="2347323"/>
            <a:chOff x="527252" y="3833974"/>
            <a:chExt cx="5069981" cy="2347323"/>
          </a:xfrm>
        </p:grpSpPr>
        <p:grpSp>
          <p:nvGrpSpPr>
            <p:cNvPr id="22" name="Grupo 54">
              <a:extLst>
                <a:ext uri="{FF2B5EF4-FFF2-40B4-BE49-F238E27FC236}">
                  <a16:creationId xmlns:a16="http://schemas.microsoft.com/office/drawing/2014/main" xmlns="" id="{CD6F402C-1115-4EF9-9879-2D993817BB6C}"/>
                </a:ext>
              </a:extLst>
            </p:cNvPr>
            <p:cNvGrpSpPr/>
            <p:nvPr/>
          </p:nvGrpSpPr>
          <p:grpSpPr>
            <a:xfrm>
              <a:off x="838200" y="3833974"/>
              <a:ext cx="4759033" cy="2347323"/>
              <a:chOff x="692458" y="2116011"/>
              <a:chExt cx="4271749" cy="1985796"/>
            </a:xfrm>
          </p:grpSpPr>
          <p:pic>
            <p:nvPicPr>
              <p:cNvPr id="29" name="Imagen 39">
                <a:extLst>
                  <a:ext uri="{FF2B5EF4-FFF2-40B4-BE49-F238E27FC236}">
                    <a16:creationId xmlns:a16="http://schemas.microsoft.com/office/drawing/2014/main" xmlns="" id="{997C20B4-3ED5-40A3-9236-39890AB39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2458" y="2193493"/>
                <a:ext cx="4271749" cy="1908314"/>
              </a:xfrm>
              <a:prstGeom prst="rect">
                <a:avLst/>
              </a:prstGeom>
            </p:spPr>
          </p:pic>
          <p:cxnSp>
            <p:nvCxnSpPr>
              <p:cNvPr id="30" name="Conector recto 52">
                <a:extLst>
                  <a:ext uri="{FF2B5EF4-FFF2-40B4-BE49-F238E27FC236}">
                    <a16:creationId xmlns:a16="http://schemas.microsoft.com/office/drawing/2014/main" xmlns="" id="{32EC2E5D-3792-4D75-9D18-9EF9F2B2A6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2458" y="2116011"/>
                <a:ext cx="0" cy="15415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Diagrama de flujo: conector 55">
              <a:extLst>
                <a:ext uri="{FF2B5EF4-FFF2-40B4-BE49-F238E27FC236}">
                  <a16:creationId xmlns:a16="http://schemas.microsoft.com/office/drawing/2014/main" xmlns="" id="{F2CD33B6-B38E-4670-8D88-415B8D9B883E}"/>
                </a:ext>
              </a:extLst>
            </p:cNvPr>
            <p:cNvSpPr/>
            <p:nvPr/>
          </p:nvSpPr>
          <p:spPr>
            <a:xfrm>
              <a:off x="2863273" y="4088530"/>
              <a:ext cx="129309" cy="141728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4" name="Diagrama de flujo: conector 67">
              <a:extLst>
                <a:ext uri="{FF2B5EF4-FFF2-40B4-BE49-F238E27FC236}">
                  <a16:creationId xmlns:a16="http://schemas.microsoft.com/office/drawing/2014/main" xmlns="" id="{90D5A111-018D-446F-99C7-F1FDEB7DE6DA}"/>
                </a:ext>
              </a:extLst>
            </p:cNvPr>
            <p:cNvSpPr/>
            <p:nvPr/>
          </p:nvSpPr>
          <p:spPr>
            <a:xfrm>
              <a:off x="1070292" y="5537251"/>
              <a:ext cx="129309" cy="141728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5" name="Diagrama de flujo: conector 68">
              <a:extLst>
                <a:ext uri="{FF2B5EF4-FFF2-40B4-BE49-F238E27FC236}">
                  <a16:creationId xmlns:a16="http://schemas.microsoft.com/office/drawing/2014/main" xmlns="" id="{DFF27A18-B31F-4FF8-AAEE-F8130FEE67FB}"/>
                </a:ext>
              </a:extLst>
            </p:cNvPr>
            <p:cNvSpPr/>
            <p:nvPr/>
          </p:nvSpPr>
          <p:spPr>
            <a:xfrm>
              <a:off x="3348183" y="4099202"/>
              <a:ext cx="129309" cy="141728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6" name="Diagrama de flujo: conector 69">
              <a:extLst>
                <a:ext uri="{FF2B5EF4-FFF2-40B4-BE49-F238E27FC236}">
                  <a16:creationId xmlns:a16="http://schemas.microsoft.com/office/drawing/2014/main" xmlns="" id="{51AB87AD-FDA5-49C6-859D-C02FB576F59B}"/>
                </a:ext>
              </a:extLst>
            </p:cNvPr>
            <p:cNvSpPr/>
            <p:nvPr/>
          </p:nvSpPr>
          <p:spPr>
            <a:xfrm>
              <a:off x="5143537" y="5537251"/>
              <a:ext cx="129309" cy="141728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7" name="CuadroTexto 83">
              <a:extLst>
                <a:ext uri="{FF2B5EF4-FFF2-40B4-BE49-F238E27FC236}">
                  <a16:creationId xmlns:a16="http://schemas.microsoft.com/office/drawing/2014/main" xmlns="" id="{6A0DEBBE-506F-42C5-B42F-F81749D9898E}"/>
                </a:ext>
              </a:extLst>
            </p:cNvPr>
            <p:cNvSpPr txBox="1"/>
            <p:nvPr/>
          </p:nvSpPr>
          <p:spPr>
            <a:xfrm>
              <a:off x="541616" y="537847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0</a:t>
              </a:r>
            </a:p>
          </p:txBody>
        </p:sp>
        <p:sp>
          <p:nvSpPr>
            <p:cNvPr id="28" name="CuadroTexto 84">
              <a:extLst>
                <a:ext uri="{FF2B5EF4-FFF2-40B4-BE49-F238E27FC236}">
                  <a16:creationId xmlns:a16="http://schemas.microsoft.com/office/drawing/2014/main" xmlns="" id="{4B75CF98-0BFC-4E6F-88F1-292E7FCCE803}"/>
                </a:ext>
              </a:extLst>
            </p:cNvPr>
            <p:cNvSpPr txBox="1"/>
            <p:nvPr/>
          </p:nvSpPr>
          <p:spPr>
            <a:xfrm>
              <a:off x="527252" y="3860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1</a:t>
              </a:r>
            </a:p>
          </p:txBody>
        </p:sp>
      </p:grpSp>
      <p:sp>
        <p:nvSpPr>
          <p:cNvPr id="31" name="CuadroTexto 88">
            <a:extLst>
              <a:ext uri="{FF2B5EF4-FFF2-40B4-BE49-F238E27FC236}">
                <a16:creationId xmlns:a16="http://schemas.microsoft.com/office/drawing/2014/main" xmlns="" id="{0A31BDE6-2FB8-4E28-B148-01D7EB601ACD}"/>
              </a:ext>
            </a:extLst>
          </p:cNvPr>
          <p:cNvSpPr txBox="1"/>
          <p:nvPr/>
        </p:nvSpPr>
        <p:spPr>
          <a:xfrm>
            <a:off x="6388019" y="4766046"/>
            <a:ext cx="1524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Temperatura </a:t>
            </a:r>
          </a:p>
        </p:txBody>
      </p:sp>
      <p:sp>
        <p:nvSpPr>
          <p:cNvPr id="32" name="CuadroTexto 89">
            <a:extLst>
              <a:ext uri="{FF2B5EF4-FFF2-40B4-BE49-F238E27FC236}">
                <a16:creationId xmlns:a16="http://schemas.microsoft.com/office/drawing/2014/main" xmlns="" id="{C8704F4B-B9E4-424B-AACD-7D8B4373EAF2}"/>
              </a:ext>
            </a:extLst>
          </p:cNvPr>
          <p:cNvSpPr txBox="1"/>
          <p:nvPr/>
        </p:nvSpPr>
        <p:spPr>
          <a:xfrm rot="16200000">
            <a:off x="4137657" y="3645189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Aptitud</a:t>
            </a:r>
          </a:p>
        </p:txBody>
      </p:sp>
    </p:spTree>
    <p:extLst>
      <p:ext uri="{BB962C8B-B14F-4D97-AF65-F5344CB8AC3E}">
        <p14:creationId xmlns:p14="http://schemas.microsoft.com/office/powerpoint/2010/main" val="36140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74473" y="6046291"/>
            <a:ext cx="73803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 smtClean="0"/>
          </a:p>
          <a:p>
            <a:endParaRPr lang="es-MX" sz="1400" dirty="0" smtClean="0"/>
          </a:p>
          <a:p>
            <a:r>
              <a:rPr lang="es-MX" sz="1400" dirty="0" smtClean="0"/>
              <a:t>El </a:t>
            </a:r>
            <a:r>
              <a:rPr lang="es-MX" sz="1400" dirty="0"/>
              <a:t>análisis no tiene en cuenta el tiempo de corte, ni clasifica las especies forestales.</a:t>
            </a:r>
          </a:p>
        </p:txBody>
      </p:sp>
      <p:grpSp>
        <p:nvGrpSpPr>
          <p:cNvPr id="14" name="Grupo 72">
            <a:extLst>
              <a:ext uri="{FF2B5EF4-FFF2-40B4-BE49-F238E27FC236}">
                <a16:creationId xmlns:a16="http://schemas.microsoft.com/office/drawing/2014/main" xmlns="" id="{777F7795-0CA4-4FD6-81BA-EC84AC0AEAD3}"/>
              </a:ext>
            </a:extLst>
          </p:cNvPr>
          <p:cNvGrpSpPr/>
          <p:nvPr/>
        </p:nvGrpSpPr>
        <p:grpSpPr>
          <a:xfrm>
            <a:off x="460375" y="1313159"/>
            <a:ext cx="5126912" cy="5031675"/>
            <a:chOff x="5590582" y="3422871"/>
            <a:chExt cx="3305327" cy="3297970"/>
          </a:xfrm>
        </p:grpSpPr>
        <p:pic>
          <p:nvPicPr>
            <p:cNvPr id="21" name="Imagen 35">
              <a:extLst>
                <a:ext uri="{FF2B5EF4-FFF2-40B4-BE49-F238E27FC236}">
                  <a16:creationId xmlns:a16="http://schemas.microsoft.com/office/drawing/2014/main" xmlns="" id="{DAAACBB2-2EA1-42A6-BB5F-1CC3A910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3601" y="3422871"/>
              <a:ext cx="2574251" cy="1461920"/>
            </a:xfrm>
            <a:prstGeom prst="rect">
              <a:avLst/>
            </a:prstGeom>
          </p:spPr>
        </p:pic>
        <p:pic>
          <p:nvPicPr>
            <p:cNvPr id="22" name="Imagen 71">
              <a:extLst>
                <a:ext uri="{FF2B5EF4-FFF2-40B4-BE49-F238E27FC236}">
                  <a16:creationId xmlns:a16="http://schemas.microsoft.com/office/drawing/2014/main" xmlns="" id="{B5BB2E61-F818-4C7C-AFB3-5DB61A41D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0582" y="4810903"/>
              <a:ext cx="3305327" cy="1909938"/>
            </a:xfrm>
            <a:prstGeom prst="rect">
              <a:avLst/>
            </a:prstGeom>
          </p:spPr>
        </p:pic>
      </p:grpSp>
      <p:sp>
        <p:nvSpPr>
          <p:cNvPr id="23" name="22 Rectángulo"/>
          <p:cNvSpPr/>
          <p:nvPr/>
        </p:nvSpPr>
        <p:spPr>
          <a:xfrm>
            <a:off x="1987646" y="757224"/>
            <a:ext cx="6553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Ejemplo: Bosques en México</a:t>
            </a:r>
            <a:endParaRPr lang="es-MX" dirty="0"/>
          </a:p>
        </p:txBody>
      </p:sp>
      <p:grpSp>
        <p:nvGrpSpPr>
          <p:cNvPr id="24" name="Grupo 78">
            <a:extLst>
              <a:ext uri="{FF2B5EF4-FFF2-40B4-BE49-F238E27FC236}">
                <a16:creationId xmlns:a16="http://schemas.microsoft.com/office/drawing/2014/main" xmlns="" id="{C5220C10-8603-475D-9804-49879C42EFD5}"/>
              </a:ext>
            </a:extLst>
          </p:cNvPr>
          <p:cNvGrpSpPr/>
          <p:nvPr/>
        </p:nvGrpSpPr>
        <p:grpSpPr>
          <a:xfrm>
            <a:off x="5264643" y="1703109"/>
            <a:ext cx="5819797" cy="4661913"/>
            <a:chOff x="7183597" y="1396823"/>
            <a:chExt cx="4724809" cy="3822523"/>
          </a:xfrm>
        </p:grpSpPr>
        <p:pic>
          <p:nvPicPr>
            <p:cNvPr id="25" name="Imagen 76">
              <a:extLst>
                <a:ext uri="{FF2B5EF4-FFF2-40B4-BE49-F238E27FC236}">
                  <a16:creationId xmlns:a16="http://schemas.microsoft.com/office/drawing/2014/main" xmlns="" id="{43FC88C4-4109-4FBE-ADBA-0EB4EBCB6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3597" y="1396823"/>
              <a:ext cx="4724809" cy="38225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Rectángulo 77">
              <a:extLst>
                <a:ext uri="{FF2B5EF4-FFF2-40B4-BE49-F238E27FC236}">
                  <a16:creationId xmlns:a16="http://schemas.microsoft.com/office/drawing/2014/main" xmlns="" id="{8129A9C5-B17B-41D7-A843-DD2038E0F8B6}"/>
                </a:ext>
              </a:extLst>
            </p:cNvPr>
            <p:cNvSpPr/>
            <p:nvPr/>
          </p:nvSpPr>
          <p:spPr>
            <a:xfrm>
              <a:off x="10760364" y="2504815"/>
              <a:ext cx="480291" cy="603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3330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 smtClean="0"/>
              <a:t>2. Plantaciones forestales dedicadas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7237" y="1589722"/>
            <a:ext cx="8938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Para la estimación del potencial de plantaciones energéticas se incluyeron solamente las áreas con vegetación secundaria, considerando que </a:t>
            </a:r>
            <a:r>
              <a:rPr lang="es-MX" b="1" dirty="0"/>
              <a:t>no es recomendable establecer plantaciones donde existen actualmente bosques, selvas u otros usos productivos del suelo</a:t>
            </a:r>
            <a:r>
              <a:rPr lang="es-MX" dirty="0"/>
              <a:t>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57238" y="3293917"/>
            <a:ext cx="8938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De acuerdo con las superficies obtenidas de los mapas, se calcula la disponibilidad de madera para fines energéticos, obteniéndose un potencial que puede o no desarrollarse, a diferencia del potencial energético estimado para la industria forestal y los bosques nativos, que considera la existencia actual de los recursos y se entiende como un potencial técnico de disponibilidad inmediata.</a:t>
            </a:r>
          </a:p>
        </p:txBody>
      </p:sp>
    </p:spTree>
    <p:extLst>
      <p:ext uri="{BB962C8B-B14F-4D97-AF65-F5344CB8AC3E}">
        <p14:creationId xmlns:p14="http://schemas.microsoft.com/office/powerpoint/2010/main" val="9211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 smtClean="0"/>
              <a:t>2. Plantaciones forestales dedicadas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552342" y="6313478"/>
            <a:ext cx="3567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solidFill>
                  <a:srgbClr val="FF0000"/>
                </a:solidFill>
              </a:rPr>
              <a:t>Importancia de contar con unidades administrativas desagregadas.</a:t>
            </a:r>
            <a:endParaRPr lang="es-MX" sz="1400" b="1" dirty="0">
              <a:solidFill>
                <a:srgbClr val="FF0000"/>
              </a:solidFill>
            </a:endParaRPr>
          </a:p>
        </p:txBody>
      </p:sp>
      <p:pic>
        <p:nvPicPr>
          <p:cNvPr id="21" name="0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946190"/>
            <a:ext cx="5943600" cy="5890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6561829" y="946190"/>
            <a:ext cx="3447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Áreas con potencial teórico para plantaciones de </a:t>
            </a:r>
            <a:r>
              <a:rPr lang="es-MX" dirty="0" smtClean="0"/>
              <a:t>“eucalipto” </a:t>
            </a:r>
            <a:r>
              <a:rPr lang="es-MX" dirty="0"/>
              <a:t>con fines energéticos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08806" y="4775986"/>
            <a:ext cx="3127622" cy="13568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86" y="3289420"/>
            <a:ext cx="6524180" cy="275434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6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 smtClean="0"/>
              <a:t>2. Plantaciones forestales dedicadas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90825" y="1182383"/>
            <a:ext cx="55784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Potencial para la producción de madera para energía a partir de plantaciones forestales 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106695"/>
              </p:ext>
            </p:extLst>
          </p:nvPr>
        </p:nvGraphicFramePr>
        <p:xfrm>
          <a:off x="304006" y="2108262"/>
          <a:ext cx="9675565" cy="264147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17361"/>
                <a:gridCol w="1865978"/>
                <a:gridCol w="2340454"/>
                <a:gridCol w="2007991"/>
                <a:gridCol w="174378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Superficie (Millones de ha)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Disponibilidad de madera para energía (Millones de tMS/año)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Equivalente en energía primaria (PJ/año)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Potencia eléctrica instalada (GWe)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Potencial teórico (sin restricciones)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10.9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104.3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1,878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14.0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Potencial técnico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11.9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216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1.3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76" y="879933"/>
            <a:ext cx="4619296" cy="5916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2" y="903686"/>
            <a:ext cx="4525852" cy="5942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1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/>
              <a:t>3</a:t>
            </a:r>
            <a:r>
              <a:rPr lang="es-ES" sz="2200" b="1" dirty="0" smtClean="0"/>
              <a:t>. Aprovechamiento de bosques nativos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07975" y="1502480"/>
            <a:ext cx="96755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Para estimar las existencias y la productividad potencial de combustibles de madera provenientes de bosques naturales </a:t>
            </a:r>
            <a:r>
              <a:rPr lang="es-MX" dirty="0" smtClean="0"/>
              <a:t>se parte de </a:t>
            </a:r>
            <a:r>
              <a:rPr lang="es-MX" dirty="0"/>
              <a:t>información </a:t>
            </a:r>
            <a:r>
              <a:rPr lang="es-MX" dirty="0" smtClean="0"/>
              <a:t>espacial </a:t>
            </a:r>
            <a:r>
              <a:rPr lang="es-MX" dirty="0"/>
              <a:t>ya </a:t>
            </a:r>
            <a:r>
              <a:rPr lang="es-MX" dirty="0" smtClean="0"/>
              <a:t>existente, asociando un IMA por tipo de cobertura. </a:t>
            </a:r>
          </a:p>
          <a:p>
            <a:endParaRPr lang="es-ES" dirty="0" smtClean="0"/>
          </a:p>
          <a:p>
            <a:r>
              <a:rPr lang="es-MX" dirty="0" smtClean="0"/>
              <a:t>Se </a:t>
            </a:r>
            <a:r>
              <a:rPr lang="es-MX" dirty="0"/>
              <a:t>excluyen las partes de los árboles y arbustos que se destinan a usos no energéticos (madera para aserrar, para construcción, celulosa y papel, etc.), las cuales se deducen aplicando un coeficiente o factor de uso energético (</a:t>
            </a:r>
            <a:r>
              <a:rPr lang="es-MX" dirty="0" smtClean="0"/>
              <a:t>FUE).</a:t>
            </a:r>
          </a:p>
          <a:p>
            <a:endParaRPr lang="es-MX" dirty="0"/>
          </a:p>
          <a:p>
            <a:endParaRPr lang="es-MX" dirty="0" smtClean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07" y="3848669"/>
            <a:ext cx="8095581" cy="29757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19121" y="4081067"/>
            <a:ext cx="2660555" cy="258532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s-MX" dirty="0"/>
              <a:t>Los valores de la productividad volumétrica se obtuvieron de casos de estudio con condiciones de crecimiento similares a las de los bosques de cada país. </a:t>
            </a:r>
          </a:p>
        </p:txBody>
      </p:sp>
    </p:spTree>
    <p:extLst>
      <p:ext uri="{BB962C8B-B14F-4D97-AF65-F5344CB8AC3E}">
        <p14:creationId xmlns:p14="http://schemas.microsoft.com/office/powerpoint/2010/main" val="4535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/>
              <a:t>3</a:t>
            </a:r>
            <a:r>
              <a:rPr lang="es-ES" sz="2200" b="1" dirty="0" smtClean="0"/>
              <a:t>. Aprovechamiento de bosques nativos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04006" y="1558723"/>
            <a:ext cx="9675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El </a:t>
            </a:r>
            <a:r>
              <a:rPr lang="es-MX" dirty="0"/>
              <a:t>incremento anual de madera para energía se obtiene como el producto de la superficie accesible por la productividad. Se utilizó un peso específico promedio de la madera de 0.5 </a:t>
            </a:r>
            <a:r>
              <a:rPr lang="es-MX" dirty="0" err="1"/>
              <a:t>tMS</a:t>
            </a:r>
            <a:r>
              <a:rPr lang="es-MX" dirty="0"/>
              <a:t>/m3r y un contenido energético promedio de 18 </a:t>
            </a:r>
            <a:r>
              <a:rPr lang="es-MX" dirty="0" err="1"/>
              <a:t>Gigajoules</a:t>
            </a:r>
            <a:r>
              <a:rPr lang="es-MX" dirty="0"/>
              <a:t>/</a:t>
            </a:r>
            <a:r>
              <a:rPr lang="es-MX" dirty="0" err="1"/>
              <a:t>tMS</a:t>
            </a:r>
            <a:r>
              <a:rPr lang="es-MX" dirty="0"/>
              <a:t>. </a:t>
            </a:r>
          </a:p>
        </p:txBody>
      </p:sp>
      <p:pic>
        <p:nvPicPr>
          <p:cNvPr id="21" name="Imagen 32">
            <a:extLst>
              <a:ext uri="{FF2B5EF4-FFF2-40B4-BE49-F238E27FC236}">
                <a16:creationId xmlns:a16="http://schemas.microsoft.com/office/drawing/2014/main" xmlns="" id="{1C076C78-AF62-4288-9135-0B8CD9568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412" y="3199081"/>
            <a:ext cx="9266324" cy="35784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70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2853559" y="1074683"/>
            <a:ext cx="547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Potencial </a:t>
            </a:r>
            <a:r>
              <a:rPr lang="es-ES" sz="3600" b="1" dirty="0" err="1" smtClean="0"/>
              <a:t>biomásico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2853559" y="3008911"/>
            <a:ext cx="557847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 algn="ctr"/>
            <a:r>
              <a:rPr lang="es-ES" dirty="0"/>
              <a:t>Importancia de la cuantificación de biomasa </a:t>
            </a:r>
            <a:r>
              <a:rPr lang="es-ES" dirty="0" smtClean="0"/>
              <a:t>y metodologías empleadas.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57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/>
              <a:t>3</a:t>
            </a:r>
            <a:r>
              <a:rPr lang="es-ES" sz="2200" b="1" dirty="0" smtClean="0"/>
              <a:t>. Aprovechamiento de bosques nativos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8" y="914400"/>
            <a:ext cx="5943600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6716061" y="1029346"/>
            <a:ext cx="2646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Potencial teórico: </a:t>
            </a:r>
          </a:p>
          <a:p>
            <a:r>
              <a:rPr lang="es-MX" dirty="0" smtClean="0"/>
              <a:t>No </a:t>
            </a:r>
            <a:r>
              <a:rPr lang="es-MX" dirty="0"/>
              <a:t>considera ningún tipo de restricción física de acceso a la biomasa. 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513270" y="4775986"/>
            <a:ext cx="3127622" cy="13568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32" y="3428999"/>
            <a:ext cx="5439256" cy="225262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/>
              <a:t>3</a:t>
            </a:r>
            <a:r>
              <a:rPr lang="es-ES" sz="2200" b="1" dirty="0" smtClean="0"/>
              <a:t>. Aprovechamiento de bosques nativos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78173" y="1393428"/>
            <a:ext cx="8284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Potencial teórico de existencias y productividad de combustibles de madera provenientes de bosques naturales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77330"/>
              </p:ext>
            </p:extLst>
          </p:nvPr>
        </p:nvGraphicFramePr>
        <p:xfrm>
          <a:off x="208295" y="2104884"/>
          <a:ext cx="9823996" cy="234797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89317"/>
                <a:gridCol w="1933363"/>
                <a:gridCol w="1935327"/>
                <a:gridCol w="2381337"/>
                <a:gridCol w="208465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Tipo de cobertura forestal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Superficie accesible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(Millones ha)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Productividad máxima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(tMS/ha/año)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Incremento anual de madera para energía (millones tMS/año)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Equivalente en energía primaria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(PJ/año)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Bosque 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5.80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10.6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191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Matorral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2.30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5.9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106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Mangle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0.04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TOTAL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301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1323834" y="4611242"/>
            <a:ext cx="7820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Potencial técnico de biomasa proveniente de bosques naturales 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76396"/>
              </p:ext>
            </p:extLst>
          </p:nvPr>
        </p:nvGraphicFramePr>
        <p:xfrm>
          <a:off x="304007" y="4980574"/>
          <a:ext cx="9804030" cy="176098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33349"/>
                <a:gridCol w="1909825"/>
                <a:gridCol w="2201985"/>
                <a:gridCol w="1911786"/>
                <a:gridCol w="23470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Tipo de cobertura forestal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Superficie accesible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(Millones ha)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Incremento anual de madera para energía (millones tMS/año)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Equivalente en energía primaria (PJ/año)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Ejemplo: potencia eléctrica instalada (GWe)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Bosque 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2.1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4.1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74.1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0.8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Matorral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0.9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2.3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7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/>
              <a:t>4</a:t>
            </a:r>
            <a:r>
              <a:rPr lang="es-ES" sz="2200" b="1" dirty="0" smtClean="0"/>
              <a:t>. Cultivos dedicados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73457" y="1179315"/>
            <a:ext cx="86526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dirty="0"/>
              <a:t>Para la caña de azúcar se considera que el 50% de la producción podría derivarse a la obtención de etanol, un factor de conversión de 70 litros por tonelada y un poder calorífico del etanol de 23.4 MJ/litro. </a:t>
            </a:r>
            <a:endParaRPr lang="es-MX" dirty="0" smtClean="0"/>
          </a:p>
          <a:p>
            <a:pPr lvl="0"/>
            <a:endParaRPr lang="es-MX" dirty="0"/>
          </a:p>
          <a:p>
            <a:pPr lvl="0"/>
            <a:r>
              <a:rPr lang="es-MX" dirty="0"/>
              <a:t>Para el caso de la palma se utilizó un factor de conversión de 300 litros por tonelada de aceite y un poder calorífico del </a:t>
            </a:r>
            <a:r>
              <a:rPr lang="es-MX" dirty="0" err="1"/>
              <a:t>biodiésel</a:t>
            </a:r>
            <a:r>
              <a:rPr lang="es-MX" dirty="0"/>
              <a:t> de 44.4 MJ/litro.</a:t>
            </a:r>
          </a:p>
        </p:txBody>
      </p:sp>
      <p:pic>
        <p:nvPicPr>
          <p:cNvPr id="21" name="Imagen 4">
            <a:extLst>
              <a:ext uri="{FF2B5EF4-FFF2-40B4-BE49-F238E27FC236}">
                <a16:creationId xmlns:a16="http://schemas.microsoft.com/office/drawing/2014/main" xmlns="" id="{1C4EDF3E-A1D1-4FA4-A5F2-57F70E2001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169"/>
          <a:stretch/>
        </p:blipFill>
        <p:spPr>
          <a:xfrm>
            <a:off x="4184648" y="3049342"/>
            <a:ext cx="6977065" cy="3808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7">
            <a:extLst>
              <a:ext uri="{FF2B5EF4-FFF2-40B4-BE49-F238E27FC236}">
                <a16:creationId xmlns:a16="http://schemas.microsoft.com/office/drawing/2014/main" xmlns="" id="{48967F8E-487C-4054-8B09-2C62392AA3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093" b="28822"/>
          <a:stretch/>
        </p:blipFill>
        <p:spPr>
          <a:xfrm>
            <a:off x="196854" y="4044765"/>
            <a:ext cx="4648102" cy="2040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22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/>
              <a:t>4</a:t>
            </a:r>
            <a:r>
              <a:rPr lang="es-ES" sz="2200" b="1" dirty="0" smtClean="0"/>
              <a:t>. Cultivos dedicados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0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889262"/>
            <a:ext cx="5943600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70" y="4097384"/>
            <a:ext cx="6155909" cy="255049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485974" y="4598562"/>
            <a:ext cx="3127622" cy="13568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Rectángulo"/>
          <p:cNvSpPr/>
          <p:nvPr/>
        </p:nvSpPr>
        <p:spPr>
          <a:xfrm>
            <a:off x="6729709" y="1002050"/>
            <a:ext cx="264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Área potencial para el cultivo de caña de azúcar</a:t>
            </a:r>
          </a:p>
        </p:txBody>
      </p:sp>
    </p:spTree>
    <p:extLst>
      <p:ext uri="{BB962C8B-B14F-4D97-AF65-F5344CB8AC3E}">
        <p14:creationId xmlns:p14="http://schemas.microsoft.com/office/powerpoint/2010/main" val="38174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oferta de recursos </a:t>
            </a:r>
            <a:r>
              <a:rPr lang="es-ES" sz="2600" b="1" dirty="0" err="1" smtClean="0"/>
              <a:t>biomásicos</a:t>
            </a:r>
            <a:endParaRPr lang="es-ES" sz="2600" b="1" dirty="0" smtClean="0"/>
          </a:p>
          <a:p>
            <a:pPr lvl="0"/>
            <a:r>
              <a:rPr lang="es-ES" sz="2200" b="1" dirty="0"/>
              <a:t>4</a:t>
            </a:r>
            <a:r>
              <a:rPr lang="es-ES" sz="2200" b="1" dirty="0" smtClean="0"/>
              <a:t>. Cultivos dedicados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1050878" y="1111234"/>
            <a:ext cx="8325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Potencial para la producción de etanol y biodiesel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013856"/>
              </p:ext>
            </p:extLst>
          </p:nvPr>
        </p:nvGraphicFramePr>
        <p:xfrm>
          <a:off x="382138" y="1555216"/>
          <a:ext cx="9597435" cy="513218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27599"/>
                <a:gridCol w="1286883"/>
                <a:gridCol w="1259695"/>
                <a:gridCol w="165788"/>
                <a:gridCol w="1259695"/>
                <a:gridCol w="1501665"/>
                <a:gridCol w="1501665"/>
                <a:gridCol w="1194445"/>
              </a:tblGrid>
              <a:tr h="996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</a:rPr>
                        <a:t>Cultivo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Potencial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Superficie potencial (millones ha)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Rendimiento promedio del cultivo según aptitud (t/ha)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Producción cultivo (millones t)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Producción de biocombustible (millones litros)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</a:rPr>
                        <a:t>Equivalente energético (PJ/año)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950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Etanol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487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Caña de azúcar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Potencial téorico (sin restricciones) </a:t>
                      </a:r>
                      <a:endParaRPr lang="es-MX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10.9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66.3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727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50,587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596*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333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</a:rPr>
                        <a:t>Potencial técnico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1.2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86.16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100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7,038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82*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950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Biodiesel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4844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Palma de aceite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</a:rPr>
                        <a:t>Potencial </a:t>
                      </a:r>
                      <a:r>
                        <a:rPr lang="es-MX" sz="1400" dirty="0" err="1">
                          <a:effectLst/>
                        </a:rPr>
                        <a:t>téorico</a:t>
                      </a:r>
                      <a:r>
                        <a:rPr lang="es-MX" sz="1400" dirty="0">
                          <a:effectLst/>
                        </a:rPr>
                        <a:t> (sin restricciones)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es-ES" dirty="0" smtClean="0"/>
                        <a:t>4</a:t>
                      </a:r>
                      <a:endParaRPr lang="es-MX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26</a:t>
                      </a:r>
                      <a:endParaRPr lang="es-MX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104</a:t>
                      </a:r>
                      <a:endParaRPr lang="es-MX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31,800</a:t>
                      </a:r>
                      <a:endParaRPr lang="es-MX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1,300</a:t>
                      </a:r>
                      <a:endParaRPr lang="es-MX" dirty="0"/>
                    </a:p>
                  </a:txBody>
                  <a:tcPr marL="68580" marR="68580" marT="0" marB="0" anchor="ctr"/>
                </a:tc>
              </a:tr>
              <a:tr h="62779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</a:rPr>
                        <a:t>Potencial técnico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endParaRPr lang="es-MX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0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Potencial técnico de bioenergía por país</a:t>
            </a:r>
            <a:endParaRPr lang="es-MX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835098"/>
              </p:ext>
            </p:extLst>
          </p:nvPr>
        </p:nvGraphicFramePr>
        <p:xfrm>
          <a:off x="604838" y="1703109"/>
          <a:ext cx="9135696" cy="381546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367835"/>
                <a:gridCol w="3685712"/>
                <a:gridCol w="2082149"/>
              </a:tblGrid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Recurso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Residuo/producto generado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Potencial energético (PJ/año)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Sector 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Subproducto de extracción y de la industria de transformación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Puntas, ramas, recortes, aserrín, costaneros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3.5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Plantaciones dedicadas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Leña 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216 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Bosques nativos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Leña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141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Cultivos dedicados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Caña azúcar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Etanol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82 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Palma de aceite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Biodiesel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314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</a:rPr>
                        <a:t>TOTAL</a:t>
                      </a:r>
                      <a:endParaRPr lang="es-MX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</a:rPr>
                        <a:t>756.5</a:t>
                      </a:r>
                      <a:r>
                        <a:rPr lang="es-MX" sz="1800" dirty="0">
                          <a:effectLst/>
                        </a:rPr>
                        <a:t>  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0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2853559" y="1074683"/>
            <a:ext cx="6006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Metodología</a:t>
            </a:r>
          </a:p>
          <a:p>
            <a:pPr algn="ctr"/>
            <a:endParaRPr lang="es-ES" sz="3600" b="1" dirty="0"/>
          </a:p>
          <a:p>
            <a:pPr algn="ctr"/>
            <a:r>
              <a:rPr lang="es-ES" sz="3600" b="1" dirty="0" smtClean="0"/>
              <a:t>Demanda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1261241" y="3689131"/>
            <a:ext cx="885175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Si bien </a:t>
            </a:r>
            <a:r>
              <a:rPr lang="es-ES" dirty="0"/>
              <a:t>se presentan, en algunos casos, ejemplos de la demanda actual de algunos recursos </a:t>
            </a:r>
            <a:r>
              <a:rPr lang="es-ES" dirty="0" err="1"/>
              <a:t>biomásicos</a:t>
            </a:r>
            <a:r>
              <a:rPr lang="es-ES" dirty="0"/>
              <a:t>, con seguridad ésta no representa la demanda total, ni, mucho menos, la demanda potencial</a:t>
            </a:r>
            <a:r>
              <a:rPr lang="es-ES" u="sng" dirty="0" smtClean="0"/>
              <a:t>.</a:t>
            </a:r>
            <a:r>
              <a:rPr lang="es-ES" dirty="0" smtClean="0"/>
              <a:t> 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Para un </a:t>
            </a:r>
            <a:r>
              <a:rPr lang="es-ES" dirty="0"/>
              <a:t>análisis del potencial </a:t>
            </a:r>
            <a:r>
              <a:rPr lang="es-ES" dirty="0" smtClean="0"/>
              <a:t>económico, se requiere </a:t>
            </a:r>
            <a:r>
              <a:rPr lang="es-ES" dirty="0"/>
              <a:t>información más detallada de la demanda.</a:t>
            </a:r>
            <a:endParaRPr lang="es-MX" dirty="0"/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02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</a:t>
            </a:r>
            <a:r>
              <a:rPr lang="es-ES" sz="2600" b="1" dirty="0" smtClean="0"/>
              <a:t>demanda en mediana y alta potencia</a:t>
            </a:r>
          </a:p>
          <a:p>
            <a:pPr>
              <a:spcAft>
                <a:spcPts val="600"/>
              </a:spcAft>
            </a:pPr>
            <a:r>
              <a:rPr lang="es-ES" sz="2200" b="1" dirty="0" smtClean="0"/>
              <a:t>Sector industrial y generación eléctrica</a:t>
            </a:r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3853620" y="1337047"/>
                <a:ext cx="3452884" cy="732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sz="2600" i="1">
                        <a:latin typeface="Cambria Math"/>
                      </a:rPr>
                      <m:t>𝐷𝑏</m:t>
                    </m:r>
                    <m:r>
                      <a:rPr lang="es-MX" sz="2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s-MX" sz="26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MX" sz="2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MX" sz="2600" i="1">
                                <a:latin typeface="Cambria Math"/>
                              </a:rPr>
                              <m:t>𝑃</m:t>
                            </m:r>
                            <m:r>
                              <a:rPr lang="es-MX" sz="2600" i="1">
                                <a:latin typeface="Cambria Math"/>
                              </a:rPr>
                              <m:t>∗</m:t>
                            </m:r>
                            <m:r>
                              <a:rPr lang="es-MX" sz="2600" i="1">
                                <a:latin typeface="Cambria Math"/>
                              </a:rPr>
                              <m:t>h</m:t>
                            </m:r>
                            <m:r>
                              <a:rPr lang="es-MX" sz="2600" i="1">
                                <a:latin typeface="Cambria Math"/>
                              </a:rPr>
                              <m:t>∗</m:t>
                            </m:r>
                            <m:r>
                              <a:rPr lang="es-MX" sz="2600" i="1">
                                <a:latin typeface="Cambria Math"/>
                              </a:rPr>
                              <m:t>𝐹𝑝</m:t>
                            </m:r>
                          </m:num>
                          <m:den>
                            <m:r>
                              <a:rPr lang="es-MX" sz="2600" i="1">
                                <a:latin typeface="Cambria Math"/>
                              </a:rPr>
                              <m:t>𝐸𝑓</m:t>
                            </m:r>
                            <m:r>
                              <a:rPr lang="es-MX" sz="2600" i="1">
                                <a:latin typeface="Cambria Math"/>
                              </a:rPr>
                              <m:t>∗</m:t>
                            </m:r>
                            <m:r>
                              <a:rPr lang="es-MX" sz="2600" i="1">
                                <a:latin typeface="Cambria Math"/>
                              </a:rPr>
                              <m:t>𝐹𝑐</m:t>
                            </m:r>
                          </m:den>
                        </m:f>
                      </m:e>
                    </m:d>
                    <m:r>
                      <a:rPr lang="es-MX" sz="2600" i="1">
                        <a:latin typeface="Cambria Math"/>
                      </a:rPr>
                      <m:t>∗</m:t>
                    </m:r>
                    <m:r>
                      <a:rPr lang="es-MX" sz="2600" i="1">
                        <a:latin typeface="Cambria Math"/>
                      </a:rPr>
                      <m:t>𝑃𝐶𝐼</m:t>
                    </m:r>
                  </m:oMath>
                </a14:m>
                <a:r>
                  <a:rPr lang="es-MX" sz="2600" dirty="0"/>
                  <a:t>	</a:t>
                </a:r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620" y="1337047"/>
                <a:ext cx="3452884" cy="73212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Rectángulo"/>
          <p:cNvSpPr/>
          <p:nvPr/>
        </p:nvSpPr>
        <p:spPr>
          <a:xfrm>
            <a:off x="2224584" y="2329430"/>
            <a:ext cx="62811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err="1"/>
              <a:t>Db</a:t>
            </a:r>
            <a:r>
              <a:rPr lang="es-MX" dirty="0"/>
              <a:t> </a:t>
            </a:r>
            <a:r>
              <a:rPr lang="es-ES" dirty="0"/>
              <a:t>= </a:t>
            </a:r>
            <a:r>
              <a:rPr lang="es-MX" dirty="0"/>
              <a:t>demanda de biomasa en equivalente energético (PJ/año); </a:t>
            </a:r>
          </a:p>
          <a:p>
            <a:r>
              <a:rPr lang="es-MX" dirty="0"/>
              <a:t>P = potencia instalada de la planta (MW); </a:t>
            </a:r>
          </a:p>
          <a:p>
            <a:r>
              <a:rPr lang="es-MX" dirty="0"/>
              <a:t>h = horas anuales de trabajo (horas/año); </a:t>
            </a:r>
          </a:p>
          <a:p>
            <a:r>
              <a:rPr lang="es-MX" dirty="0" err="1"/>
              <a:t>Fp</a:t>
            </a:r>
            <a:r>
              <a:rPr lang="es-MX" dirty="0"/>
              <a:t> = factor de planta</a:t>
            </a:r>
          </a:p>
          <a:p>
            <a:r>
              <a:rPr lang="es-MX" dirty="0" err="1"/>
              <a:t>Fc</a:t>
            </a:r>
            <a:r>
              <a:rPr lang="es-MX" dirty="0"/>
              <a:t> = factor de conversión energético (estimado en 4.7 </a:t>
            </a:r>
            <a:r>
              <a:rPr lang="es-MX" dirty="0" err="1"/>
              <a:t>MWh</a:t>
            </a:r>
            <a:r>
              <a:rPr lang="es-MX" dirty="0"/>
              <a:t>/</a:t>
            </a:r>
            <a:r>
              <a:rPr lang="es-MX" dirty="0" err="1"/>
              <a:t>tMS</a:t>
            </a:r>
            <a:r>
              <a:rPr lang="es-MX" dirty="0"/>
              <a:t>)</a:t>
            </a:r>
          </a:p>
          <a:p>
            <a:r>
              <a:rPr lang="es-MX" dirty="0" err="1"/>
              <a:t>Ef</a:t>
            </a:r>
            <a:r>
              <a:rPr lang="es-MX" dirty="0"/>
              <a:t> = eficiencia de planta (%); </a:t>
            </a:r>
            <a:endParaRPr lang="es-MX" dirty="0" smtClean="0"/>
          </a:p>
          <a:p>
            <a:r>
              <a:rPr lang="es-MX" dirty="0"/>
              <a:t>PCI = poder calorífico inferior de la biomasa utilizada como combustible en la planta (PJ/</a:t>
            </a:r>
            <a:r>
              <a:rPr lang="es-MX" dirty="0" err="1"/>
              <a:t>tMS</a:t>
            </a:r>
            <a:r>
              <a:rPr lang="es-MX" dirty="0"/>
              <a:t>).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6940" y="5899132"/>
            <a:ext cx="9972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Para estimar la demanda de biomasa para generar calor en el sector industrial se consideran, de manera conservadora, 3,500 horas de operación de la caldera y una eficiencia de </a:t>
            </a:r>
            <a:r>
              <a:rPr lang="es-ES" sz="1000" dirty="0"/>
              <a:t>é</a:t>
            </a:r>
            <a:r>
              <a:rPr lang="es-MX" sz="1000" dirty="0" err="1"/>
              <a:t>sta</a:t>
            </a:r>
            <a:r>
              <a:rPr lang="es-MX" sz="1000" dirty="0"/>
              <a:t> del 80%. Para la demanda del sector eléctrico se partió del compendio de plantas de generación proporcionado por la Empresa Nacional de Energía Eléctrica (ENEE) de Honduras y se utilizó una eficiencia de planta del 30%. Para convertir la unidad másica de la biomasa utilizada (</a:t>
            </a:r>
            <a:r>
              <a:rPr lang="es-MX" sz="1000" dirty="0" err="1"/>
              <a:t>tMS</a:t>
            </a:r>
            <a:r>
              <a:rPr lang="es-MX" sz="1000" dirty="0"/>
              <a:t>) a su equivalente energético (PJ) se consideró un PCI promedio de 18 PJ por millón de </a:t>
            </a:r>
            <a:r>
              <a:rPr lang="es-MX" sz="1000" dirty="0" err="1"/>
              <a:t>tMS</a:t>
            </a:r>
            <a:r>
              <a:rPr lang="es-MX" sz="1000" dirty="0" smtClean="0"/>
              <a:t>.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2241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</a:t>
            </a:r>
            <a:r>
              <a:rPr lang="es-ES" sz="2600" b="1" dirty="0" smtClean="0"/>
              <a:t>demanda en mediana y alta potencia</a:t>
            </a:r>
          </a:p>
          <a:p>
            <a:pPr>
              <a:spcAft>
                <a:spcPts val="600"/>
              </a:spcAft>
            </a:pPr>
            <a:r>
              <a:rPr lang="es-ES" sz="2200" b="1" dirty="0"/>
              <a:t>Sector industrial y generación </a:t>
            </a:r>
            <a:r>
              <a:rPr lang="es-ES" sz="2200" b="1" dirty="0" smtClean="0"/>
              <a:t>eléctrica</a:t>
            </a:r>
            <a:endParaRPr lang="es-ES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82740"/>
              </p:ext>
            </p:extLst>
          </p:nvPr>
        </p:nvGraphicFramePr>
        <p:xfrm>
          <a:off x="623699" y="1798016"/>
          <a:ext cx="8887749" cy="440245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39004"/>
                <a:gridCol w="1923755"/>
                <a:gridCol w="1615954"/>
                <a:gridCol w="2654783"/>
                <a:gridCol w="1154253"/>
              </a:tblGrid>
              <a:tr h="368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Recurso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Vector energético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Contenido de humedad (%)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Uso final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Eficiencia general (%)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Astilla – Pellet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Producción vapor de proceso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85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Caña de azúcar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Bagazo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40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Cogeneración 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78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Astilla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35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Cogeneración 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85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Pellet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Cogeneración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85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Astilla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35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Electricidad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30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Pellet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Electricidad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30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Leña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40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Calefacción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70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Astilla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35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Calefacción 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80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Forestal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Pellet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10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Calefacción</a:t>
                      </a:r>
                      <a:endParaRPr lang="es-MX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90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9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Determinación </a:t>
            </a:r>
            <a:r>
              <a:rPr lang="es-ES" sz="2600" b="1" dirty="0"/>
              <a:t>de la </a:t>
            </a:r>
            <a:r>
              <a:rPr lang="es-ES" sz="2600" b="1" dirty="0" smtClean="0"/>
              <a:t>demanda en mediana y alta potencia</a:t>
            </a:r>
          </a:p>
          <a:p>
            <a:pPr>
              <a:spcAft>
                <a:spcPts val="600"/>
              </a:spcAft>
            </a:pPr>
            <a:r>
              <a:rPr lang="es-ES" sz="2200" b="1" dirty="0"/>
              <a:t>Sector industrial y generación </a:t>
            </a:r>
            <a:r>
              <a:rPr lang="es-ES" sz="2200" b="1" dirty="0" smtClean="0"/>
              <a:t>eléctrica</a:t>
            </a:r>
            <a:endParaRPr lang="es-ES" sz="22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250588"/>
              </p:ext>
            </p:extLst>
          </p:nvPr>
        </p:nvGraphicFramePr>
        <p:xfrm>
          <a:off x="155576" y="1082076"/>
          <a:ext cx="9065763" cy="528294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459833"/>
                <a:gridCol w="1763165"/>
                <a:gridCol w="1603699"/>
                <a:gridCol w="1602568"/>
                <a:gridCol w="1636498"/>
              </a:tblGrid>
              <a:tr h="438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Nombre de Central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Capacidad Instalada (MW)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Energía producida (MWh/año)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Consumo de biomasa (tMS/año)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Equivalente energético (PJ/año)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201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Tres Valles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7.5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166,440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35,413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1895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Central Tres Valles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12.3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272,962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58,077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49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Caracol Knits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18.6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461,652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98,224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1.7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54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Central El Progreso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9.3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244,404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52,001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0.9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926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Cogeneración La Grecia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408,800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86,979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1.5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69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COINSU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17,520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3,728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28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EECOPALSA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5.6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138,992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29,573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0.5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595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Geopalsa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1.275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26,061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5,545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85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HGPC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43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1,130,040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240,434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4.1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49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Jaremar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25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540,200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114,936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2.0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07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Merendon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18.6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461,652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98,224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1.7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38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Palcasa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5.5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118,041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25,115.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0.4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216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Santa Matilde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34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397,120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84,494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1.4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  <a:tr h="155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 TOTAL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l"/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 Light"/>
                        <a:ea typeface="Times New Roman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1,033,313</a:t>
                      </a:r>
                      <a:endParaRPr lang="es-MX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17.6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31" marR="55931" marT="0" marB="0"/>
                </a:tc>
              </a:tr>
            </a:tbl>
          </a:graphicData>
        </a:graphic>
      </p:graphicFrame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72" y="2114065"/>
            <a:ext cx="7928022" cy="4690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1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07975" y="304657"/>
            <a:ext cx="98000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400" b="1" dirty="0"/>
              <a:t>Definición del potencial energético de los recursos </a:t>
            </a:r>
            <a:r>
              <a:rPr lang="es-MX" sz="2400" b="1" dirty="0" err="1" smtClean="0"/>
              <a:t>biomásicos</a:t>
            </a:r>
            <a:endParaRPr lang="es-MX" sz="2400" b="1" dirty="0" smtClean="0"/>
          </a:p>
          <a:p>
            <a:pPr lvl="0"/>
            <a:endParaRPr lang="es-ES" b="1" dirty="0"/>
          </a:p>
          <a:p>
            <a:pPr lvl="0"/>
            <a:endParaRPr lang="es-MX" b="1" dirty="0"/>
          </a:p>
          <a:p>
            <a:pPr lvl="0"/>
            <a:r>
              <a:rPr lang="es-ES" u="sng" dirty="0" smtClean="0"/>
              <a:t>Potencial </a:t>
            </a:r>
            <a:r>
              <a:rPr lang="es-ES" u="sng" dirty="0"/>
              <a:t>teórico: </a:t>
            </a:r>
            <a:r>
              <a:rPr lang="es-ES" dirty="0"/>
              <a:t>Se refiere a la </a:t>
            </a:r>
            <a:r>
              <a:rPr lang="es-ES" b="1" dirty="0"/>
              <a:t>cantidad de biomasa </a:t>
            </a:r>
            <a:r>
              <a:rPr lang="es-ES" dirty="0"/>
              <a:t>que puede obtenerse en un periodo de tiempo para su uso energético, </a:t>
            </a:r>
            <a:r>
              <a:rPr lang="es-ES" b="1" dirty="0"/>
              <a:t>tomando en cuenta sólo los límites biológicos y físicos</a:t>
            </a:r>
            <a:r>
              <a:rPr lang="es-ES" dirty="0" smtClean="0"/>
              <a:t>.</a:t>
            </a:r>
          </a:p>
          <a:p>
            <a:pPr lvl="0"/>
            <a:endParaRPr lang="es-MX" dirty="0"/>
          </a:p>
          <a:p>
            <a:pPr lvl="0"/>
            <a:r>
              <a:rPr lang="es-ES" u="sng" dirty="0"/>
              <a:t>Potencial técnico: </a:t>
            </a:r>
            <a:r>
              <a:rPr lang="es-ES" dirty="0"/>
              <a:t>La cantidad de biomasa que puede ser recolectada, con respecto al potencial teórico, </a:t>
            </a:r>
            <a:r>
              <a:rPr lang="es-ES" b="1" dirty="0"/>
              <a:t>tomando en cuenta algunas restricciones</a:t>
            </a:r>
            <a:r>
              <a:rPr lang="es-ES" dirty="0"/>
              <a:t> (como áreas naturales protegidas, elevación, etc</a:t>
            </a:r>
            <a:r>
              <a:rPr lang="es-ES" dirty="0" smtClean="0"/>
              <a:t>.).</a:t>
            </a:r>
          </a:p>
          <a:p>
            <a:pPr lvl="0"/>
            <a:endParaRPr lang="es-MX" u="sng" dirty="0"/>
          </a:p>
          <a:p>
            <a:pPr lvl="0"/>
            <a:r>
              <a:rPr lang="es-ES" u="sng" dirty="0"/>
              <a:t>Potencial económico: </a:t>
            </a:r>
            <a:r>
              <a:rPr lang="es-ES" dirty="0"/>
              <a:t>La cantidad de biomasa que puede ser recolectada, con relación al potencial técnico, </a:t>
            </a:r>
            <a:r>
              <a:rPr lang="es-ES" b="1" dirty="0"/>
              <a:t>tomando en cuenta oferta, demanda, costos y precios relativos, entre otros factores</a:t>
            </a:r>
            <a:r>
              <a:rPr lang="es-ES" dirty="0" smtClean="0"/>
              <a:t>.</a:t>
            </a:r>
          </a:p>
          <a:p>
            <a:pPr lvl="0"/>
            <a:endParaRPr lang="es-MX" dirty="0"/>
          </a:p>
          <a:p>
            <a:pPr lvl="0"/>
            <a:r>
              <a:rPr lang="es-ES" u="sng" dirty="0"/>
              <a:t>Potencial de implementación: </a:t>
            </a:r>
            <a:r>
              <a:rPr lang="es-ES" dirty="0"/>
              <a:t>La cantidad de biomasa que se puede obtener con fines energéticos tomando en cuenta, además del potencial económico, aspectos como </a:t>
            </a:r>
            <a:r>
              <a:rPr lang="es-ES" b="1" dirty="0"/>
              <a:t>los impactos sociales y ambientales negativos, así como cuestiones tecnológicas y de mercado.</a:t>
            </a:r>
            <a:endParaRPr lang="es-MX" b="1" dirty="0"/>
          </a:p>
        </p:txBody>
      </p:sp>
      <p:sp>
        <p:nvSpPr>
          <p:cNvPr id="3" name="2 Rectángulo"/>
          <p:cNvSpPr/>
          <p:nvPr/>
        </p:nvSpPr>
        <p:spPr>
          <a:xfrm>
            <a:off x="6993608" y="6503521"/>
            <a:ext cx="313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(</a:t>
            </a:r>
            <a:r>
              <a:rPr lang="es-ES" sz="1200" dirty="0" err="1" smtClean="0"/>
              <a:t>Slade</a:t>
            </a:r>
            <a:r>
              <a:rPr lang="es-ES" sz="1200" dirty="0"/>
              <a:t>, et al., 2011; </a:t>
            </a:r>
            <a:r>
              <a:rPr lang="es-ES" sz="1200" dirty="0" err="1"/>
              <a:t>Chum</a:t>
            </a:r>
            <a:r>
              <a:rPr lang="es-ES" sz="1200" dirty="0"/>
              <a:t>, et al., 2011)</a:t>
            </a:r>
            <a:endParaRPr lang="es-MX" sz="1200" dirty="0"/>
          </a:p>
        </p:txBody>
      </p:sp>
      <p:sp>
        <p:nvSpPr>
          <p:cNvPr id="4" name="AutoShape 2" descr="LA BIOENERGÍA EN MÉXIC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85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4.googleusercontent.com/d_ukhFVHtB2pnwMpda5AoIYzGYOAKrDZvDHcEYQXVHohxjkh27x4GWVpFPuaVfkxE40WUVkivJfukz125UbsxECWtQRV_y0yuXDa8COLa1RQZ1lINT29anTR_p58BU7rysFid8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5"/>
          <a:stretch/>
        </p:blipFill>
        <p:spPr bwMode="auto">
          <a:xfrm>
            <a:off x="234405" y="1107285"/>
            <a:ext cx="6497473" cy="57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lh4.googleusercontent.com/d_ukhFVHtB2pnwMpda5AoIYzGYOAKrDZvDHcEYQXVHohxjkh27x4GWVpFPuaVfkxE40WUVkivJfukz125UbsxECWtQRV_y0yuXDa8COLa1RQZ1lINT29anTR_p58BU7rysFid8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7"/>
          <a:stretch/>
        </p:blipFill>
        <p:spPr bwMode="auto">
          <a:xfrm>
            <a:off x="6747577" y="1107285"/>
            <a:ext cx="3185729" cy="57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"/>
          <p:cNvCxnSpPr/>
          <p:nvPr/>
        </p:nvCxnSpPr>
        <p:spPr>
          <a:xfrm flipV="1">
            <a:off x="5549462" y="2349062"/>
            <a:ext cx="1592317" cy="1211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5549462" y="3739390"/>
            <a:ext cx="1592317" cy="438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7406894" y="5266502"/>
            <a:ext cx="2173856" cy="1077218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</a:rPr>
              <a:t>Ejemplo de usuarios actuales y/o potenciales de biomasa</a:t>
            </a:r>
            <a:endParaRPr lang="es-MX" sz="1600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Comparación Oferta vs Demanda</a:t>
            </a:r>
            <a:endParaRPr lang="es-ES" sz="2200" b="1" dirty="0"/>
          </a:p>
        </p:txBody>
      </p:sp>
    </p:spTree>
    <p:extLst>
      <p:ext uri="{BB962C8B-B14F-4D97-AF65-F5344CB8AC3E}">
        <p14:creationId xmlns:p14="http://schemas.microsoft.com/office/powerpoint/2010/main" val="41468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3.googleusercontent.com/_AN22AH6Haz21KdXK_mCJMShRpEItRvk-RnN7oLKHi6MBmVlQrHebeS6PJM2x5xamHja3Rwm1sigbV76LcwN3QtMDNyadeX7JzSnEv8Fkf6WQwtwd0nwicrdsHMhGvef8dTpXj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2"/>
          <a:stretch/>
        </p:blipFill>
        <p:spPr bwMode="auto">
          <a:xfrm>
            <a:off x="757238" y="598855"/>
            <a:ext cx="9176024" cy="61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600" b="1" dirty="0" smtClean="0"/>
              <a:t>Comparación Oferta vs Demanda</a:t>
            </a:r>
            <a:endParaRPr lang="es-ES" sz="2200" b="1" dirty="0"/>
          </a:p>
        </p:txBody>
      </p:sp>
    </p:spTree>
    <p:extLst>
      <p:ext uri="{BB962C8B-B14F-4D97-AF65-F5344CB8AC3E}">
        <p14:creationId xmlns:p14="http://schemas.microsoft.com/office/powerpoint/2010/main" val="8398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2156346" y="1074683"/>
            <a:ext cx="670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Conclusiones - Faltantes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65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790826" y="1266557"/>
            <a:ext cx="504299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MX" dirty="0" smtClean="0">
                <a:solidFill>
                  <a:srgbClr val="FF0000"/>
                </a:solidFill>
              </a:rPr>
              <a:t>Importancia de contar con información espacial sobre el consumo de leña en el sector residencial, comercial e industrial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782792" y="2896203"/>
            <a:ext cx="504299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MX" dirty="0" smtClean="0">
                <a:solidFill>
                  <a:srgbClr val="FF0000"/>
                </a:solidFill>
              </a:rPr>
              <a:t>Capas de Uso de Suelo actualizadas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793098" y="4154615"/>
            <a:ext cx="504299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MX" dirty="0" smtClean="0">
                <a:solidFill>
                  <a:srgbClr val="FF0000"/>
                </a:solidFill>
              </a:rPr>
              <a:t>Capas de recursos agrícolas y forestales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Criterios de restricción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9" y="829986"/>
            <a:ext cx="4669329" cy="59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98" y="877285"/>
            <a:ext cx="4656061" cy="59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855699" y="3003740"/>
            <a:ext cx="2371671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Bosque de coníferas</a:t>
            </a:r>
          </a:p>
          <a:p>
            <a:pPr algn="ctr"/>
            <a:r>
              <a:rPr lang="es-ES" sz="1600" dirty="0" smtClean="0"/>
              <a:t>ANP</a:t>
            </a:r>
          </a:p>
          <a:p>
            <a:pPr algn="ctr"/>
            <a:r>
              <a:rPr lang="es-ES" sz="1600" dirty="0" smtClean="0"/>
              <a:t>Pendientes &lt; 10%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251484" y="5337507"/>
            <a:ext cx="23716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¿Nuevos criterios de restricción?</a:t>
            </a:r>
          </a:p>
        </p:txBody>
      </p:sp>
    </p:spTree>
    <p:extLst>
      <p:ext uri="{BB962C8B-B14F-4D97-AF65-F5344CB8AC3E}">
        <p14:creationId xmlns:p14="http://schemas.microsoft.com/office/powerpoint/2010/main" val="35014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LA BIOENERGÍA EN MÉXIC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 descr="LA BIOENERGÍA EN MÉXIC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68275"/>
            <a:ext cx="2759998" cy="35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70" y="51524"/>
            <a:ext cx="34099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38" y="15875"/>
            <a:ext cx="33337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34385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3" descr="doc 3.ind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42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54" y="45970"/>
            <a:ext cx="2162001" cy="305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946" y="2547937"/>
            <a:ext cx="30670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70" y="2614612"/>
            <a:ext cx="33147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 descr="Estado del Arte en la digestión anaerobia de sustratos fibrosos ...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r="4571"/>
          <a:stretch/>
        </p:blipFill>
        <p:spPr bwMode="auto">
          <a:xfrm>
            <a:off x="3069871" y="4150642"/>
            <a:ext cx="3235396" cy="269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3528917" y="1074683"/>
            <a:ext cx="4480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Funcionamiento de la plataforma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76" y="2459255"/>
            <a:ext cx="8610089" cy="43102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23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8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lh5.googleusercontent.com/qEkoGLI2inj8eCFLaYd_TGpfH2EYX-axdTxnlL0TKqbLB48n0_QIMIWt5DKCHDkem7BDjbG4kHoTvYuy0s9plVYasO0up3WMY9AuEk2i89Wt4U3ayEJSN-z9ODqft3JfmUHFB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7"/>
          <a:stretch/>
        </p:blipFill>
        <p:spPr bwMode="auto">
          <a:xfrm>
            <a:off x="47298" y="693820"/>
            <a:ext cx="7815568" cy="52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30 Imagen" descr="https://lh6.googleusercontent.com/7O9C-tEjj_XSKUgt_cne1_D4cyrJUC-5Hcxu4L4Zp_JyDoxppa1msaP0qCvccARoVGy_Sfx16_R1M8DVZckYG_0uwyef85LefdgNiLEPZf1TQp6smxN6Qy9UnP1MydR_6GJps2E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7" t="9282" b="5781"/>
          <a:stretch/>
        </p:blipFill>
        <p:spPr bwMode="auto">
          <a:xfrm>
            <a:off x="5143399" y="804182"/>
            <a:ext cx="2853559" cy="52370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7" name="Picture 13" descr="https://lh5.googleusercontent.com/F5JDYu7p40dV1nLfgnC3ugbj2H7JNoAkbem3QnyNi5Oh49GGhZhGhs_JDWZr393vVEVtL_palKtk7HJY_OwkuTaOyrZNZL6s9BmHo4rZy6UtNm8UfjVlDQMhzU8vQxaOjYIGgx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43" y="1302927"/>
            <a:ext cx="2867608" cy="5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https://lh5.googleusercontent.com/qEkoGLI2inj8eCFLaYd_TGpfH2EYX-axdTxnlL0TKqbLB48n0_QIMIWt5DKCHDkem7BDjbG4kHoTvYuy0s9plVYasO0up3WMY9AuEk2i89Wt4U3ayEJSN-z9ODqft3JfmUHFB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0"/>
          <a:stretch/>
        </p:blipFill>
        <p:spPr bwMode="auto">
          <a:xfrm>
            <a:off x="7989157" y="1785275"/>
            <a:ext cx="2825988" cy="50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lh4.googleusercontent.com/gojlRlkXhWQ8H_r3jihfZSUmwTUR_T56hAyOymxXJHA57rc5KSY9VN0DiKP5LkfMKxYJyFBCSRM4BFqRV16-eQdIqESdl9suWU26FLYfOHes_9rDdbI3vpQyHDuTfqlzCTlXfk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57" y="168276"/>
            <a:ext cx="576095" cy="8125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s://lh5.googleusercontent.com/Pe6gc94ozWG_lMbyeZ8vbwFPwG-YgwhbDYdKX6xWuERma6sXRir0olqlapFWaUuqJO5sLRP0Fq6PCjVZlL5mSEMFsBcp4iw23GYmiotGu3bpZXuYfQf4m7yqiyVJT4Kq-nV99w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28" y="571101"/>
            <a:ext cx="809424" cy="86683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lh5.googleusercontent.com/0Y8L48cMu9LFwHyBrSrpjgDc54ur4V6oa4sd0d6J-2TH-pzHIlLJMPOb2QUhlw5MKCwvnQXkJqugxz5Hh1iulr-UqjHnVzA5zOgJTTUUV43qT_WJjO8daOoBruT_ldn54xZJxw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144" y="1029346"/>
            <a:ext cx="728666" cy="8483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9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2853559" y="1074683"/>
            <a:ext cx="600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Presentación del reporte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40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906"/>
            <a:ext cx="7716848" cy="45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" y="1714500"/>
            <a:ext cx="733425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82" y="2771775"/>
            <a:ext cx="7381875" cy="408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4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2853559" y="1074683"/>
            <a:ext cx="6006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Metodología</a:t>
            </a:r>
          </a:p>
          <a:p>
            <a:pPr algn="ctr"/>
            <a:endParaRPr lang="es-ES" sz="3600" b="1" dirty="0"/>
          </a:p>
          <a:p>
            <a:pPr algn="ctr"/>
            <a:r>
              <a:rPr lang="es-ES" sz="3600" b="1" dirty="0" smtClean="0"/>
              <a:t>Oferta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94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Bioenergy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_Bioenergy" id="{30813F2A-DB9D-4A43-B213-CD851CAE18FA}" vid="{42E1AF49-67B4-4092-87A8-B37D0B7AC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Theme_Bioenergy</Template>
  <TotalTime>10230</TotalTime>
  <Words>1992</Words>
  <Application>Microsoft Office PowerPoint</Application>
  <PresentationFormat>Personalizado</PresentationFormat>
  <Paragraphs>394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Theme_Bioenergy</vt:lpstr>
      <vt:lpstr>SEGUNDA CAPACITACIÓN SOBRE EL USO DE LA  PLATAFORMA GEOESPACIAL DE BIOMASA (CEPAL-UNAM-SICA)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GHILARDI</dc:creator>
  <cp:lastModifiedBy>X</cp:lastModifiedBy>
  <cp:revision>355</cp:revision>
  <dcterms:created xsi:type="dcterms:W3CDTF">2018-03-06T17:27:22Z</dcterms:created>
  <dcterms:modified xsi:type="dcterms:W3CDTF">2021-06-30T18:26:06Z</dcterms:modified>
</cp:coreProperties>
</file>